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Lst>
  <p:sldSz cy="5143500" cx="9144000"/>
  <p:notesSz cx="6858000" cy="9144000"/>
  <p:embeddedFontLst>
    <p:embeddedFont>
      <p:font typeface="Roboto"/>
      <p:regular r:id="rId38"/>
      <p:bold r:id="rId39"/>
      <p:italic r:id="rId40"/>
      <p:boldItalic r:id="rId41"/>
    </p:embeddedFont>
    <p:embeddedFont>
      <p:font typeface="Saira Extra Condensed"/>
      <p:regular r:id="rId42"/>
      <p:bold r:id="rId43"/>
    </p:embeddedFont>
    <p:embeddedFont>
      <p:font typeface="Fira Sans Extra Condensed"/>
      <p:regular r:id="rId44"/>
      <p:bold r:id="rId45"/>
      <p:italic r:id="rId46"/>
      <p:boldItalic r:id="rId47"/>
    </p:embeddedFont>
    <p:embeddedFont>
      <p:font typeface="Comfortaa Medium"/>
      <p:regular r:id="rId48"/>
      <p:bold r:id="rId4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Roboto-italic.fntdata"/><Relationship Id="rId42" Type="http://schemas.openxmlformats.org/officeDocument/2006/relationships/font" Target="fonts/SairaExtraCondensed-regular.fntdata"/><Relationship Id="rId41" Type="http://schemas.openxmlformats.org/officeDocument/2006/relationships/font" Target="fonts/Roboto-boldItalic.fntdata"/><Relationship Id="rId44" Type="http://schemas.openxmlformats.org/officeDocument/2006/relationships/font" Target="fonts/FiraSansExtraCondensed-regular.fntdata"/><Relationship Id="rId43" Type="http://schemas.openxmlformats.org/officeDocument/2006/relationships/font" Target="fonts/SairaExtraCondensed-bold.fntdata"/><Relationship Id="rId46" Type="http://schemas.openxmlformats.org/officeDocument/2006/relationships/font" Target="fonts/FiraSansExtraCondensed-italic.fntdata"/><Relationship Id="rId45" Type="http://schemas.openxmlformats.org/officeDocument/2006/relationships/font" Target="fonts/FiraSansExtraCondensed-bold.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font" Target="fonts/ComfortaaMedium-regular.fntdata"/><Relationship Id="rId47" Type="http://schemas.openxmlformats.org/officeDocument/2006/relationships/font" Target="fonts/FiraSansExtraCondensed-boldItalic.fntdata"/><Relationship Id="rId49" Type="http://schemas.openxmlformats.org/officeDocument/2006/relationships/font" Target="fonts/ComfortaaMedium-bold.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font" Target="fonts/Roboto-bold.fntdata"/><Relationship Id="rId38" Type="http://schemas.openxmlformats.org/officeDocument/2006/relationships/font" Target="fonts/Roboto-regular.fntdata"/><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wikipedia.org/wiki/Independence_(probability_theory)" TargetMode="External"/><Relationship Id="rId3" Type="http://schemas.openxmlformats.org/officeDocument/2006/relationships/hyperlink" Target="https://en.wikipedia.org/wiki/Inclusion_probability" TargetMode="Externa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1005df33127_0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1005df33127_0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highlight>
                  <a:srgbClr val="FDFDFD"/>
                </a:highlight>
                <a:latin typeface="Microsoft Yahei"/>
                <a:ea typeface="Microsoft Yahei"/>
                <a:cs typeface="Microsoft Yahei"/>
                <a:sym typeface="Microsoft Yahei"/>
              </a:rPr>
              <a:t>여기서 h는 Xi의 함수이다. 증강 용어는 불완전한 사례의 정보를 통합하여 IPCW 추정치에 비해 잠재적으로 효율성을 개선합니다.</a:t>
            </a:r>
            <a:endParaRPr>
              <a:solidFill>
                <a:schemeClr val="dk1"/>
              </a:solidFill>
              <a:highlight>
                <a:srgbClr val="FDFDFD"/>
              </a:highlight>
              <a:latin typeface="Microsoft Yahei"/>
              <a:ea typeface="Microsoft Yahei"/>
              <a:cs typeface="Microsoft Yahei"/>
              <a:sym typeface="Microsoft Yahei"/>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rPr lang="es">
                <a:solidFill>
                  <a:schemeClr val="dk1"/>
                </a:solidFill>
                <a:highlight>
                  <a:srgbClr val="FDFDFD"/>
                </a:highlight>
                <a:latin typeface="Microsoft Yahei"/>
                <a:ea typeface="Microsoft Yahei"/>
                <a:cs typeface="Microsoft Yahei"/>
                <a:sym typeface="Microsoft Yahei"/>
              </a:rPr>
              <a:t>효율성의 증가는 함수 h의 선택에 따라 달라진다. 실제로 h에 대한 간단한 기능 형태를 선택할 수 있음(4-5 참조).</a:t>
            </a:r>
            <a:endParaRPr>
              <a:solidFill>
                <a:schemeClr val="dk1"/>
              </a:solidFill>
              <a:highlight>
                <a:srgbClr val="FDFDFD"/>
              </a:highlight>
              <a:latin typeface="Microsoft Yahei"/>
              <a:ea typeface="Microsoft Yahei"/>
              <a:cs typeface="Microsoft Yahei"/>
              <a:sym typeface="Microsoft Yahei"/>
            </a:endParaRPr>
          </a:p>
          <a:p>
            <a:pPr indent="0" lvl="0" marL="0" rtl="0" algn="l">
              <a:spcBef>
                <a:spcPts val="0"/>
              </a:spcBef>
              <a:spcAft>
                <a:spcPts val="0"/>
              </a:spcAft>
              <a:buNone/>
            </a:pPr>
            <a:r>
              <a:t/>
            </a:r>
            <a:endParaRPr>
              <a:solidFill>
                <a:schemeClr val="dk1"/>
              </a:solidFill>
              <a:highlight>
                <a:srgbClr val="FDFDFD"/>
              </a:highlight>
              <a:latin typeface="Microsoft Yahei"/>
              <a:ea typeface="Microsoft Yahei"/>
              <a:cs typeface="Microsoft Yahei"/>
              <a:sym typeface="Microsoft Yahei"/>
            </a:endParaRPr>
          </a:p>
          <a:p>
            <a:pPr indent="0" lvl="0" marL="0" rtl="0" algn="l">
              <a:spcBef>
                <a:spcPts val="0"/>
              </a:spcBef>
              <a:spcAft>
                <a:spcPts val="0"/>
              </a:spcAft>
              <a:buNone/>
            </a:pPr>
            <a:r>
              <a:t/>
            </a:r>
            <a:endParaRPr>
              <a:solidFill>
                <a:schemeClr val="dk1"/>
              </a:solidFill>
              <a:highlight>
                <a:srgbClr val="FDFDFD"/>
              </a:highlight>
              <a:latin typeface="Microsoft Yahei"/>
              <a:ea typeface="Microsoft Yahei"/>
              <a:cs typeface="Microsoft Yahei"/>
              <a:sym typeface="Microsoft Yahei"/>
            </a:endParaRPr>
          </a:p>
          <a:p>
            <a:pPr indent="0" lvl="0" marL="0" rtl="0" algn="l">
              <a:spcBef>
                <a:spcPts val="0"/>
              </a:spcBef>
              <a:spcAft>
                <a:spcPts val="0"/>
              </a:spcAft>
              <a:buNone/>
            </a:pPr>
            <a:r>
              <a:rPr lang="es">
                <a:solidFill>
                  <a:schemeClr val="dk1"/>
                </a:solidFill>
                <a:highlight>
                  <a:srgbClr val="FDFDFD"/>
                </a:highlight>
                <a:latin typeface="Microsoft Yahei"/>
                <a:ea typeface="Microsoft Yahei"/>
                <a:cs typeface="Microsoft Yahei"/>
                <a:sym typeface="Microsoft Yahei"/>
              </a:rPr>
              <a:t>4. Scharfstein DO, Rotnitzky A, Robins JM. (1999). Adjusting for non-ignorable drop-out using semiparametric non-response models. Journal of the American Statistical Association, 94:1096-1120. </a:t>
            </a:r>
            <a:br>
              <a:rPr lang="es">
                <a:solidFill>
                  <a:schemeClr val="dk1"/>
                </a:solidFill>
                <a:highlight>
                  <a:srgbClr val="FDFDFD"/>
                </a:highlight>
                <a:latin typeface="Microsoft Yahei"/>
                <a:ea typeface="Microsoft Yahei"/>
                <a:cs typeface="Microsoft Yahei"/>
                <a:sym typeface="Microsoft Yahei"/>
              </a:rPr>
            </a:br>
            <a:r>
              <a:rPr lang="es">
                <a:solidFill>
                  <a:schemeClr val="dk1"/>
                </a:solidFill>
                <a:highlight>
                  <a:srgbClr val="FDFDFD"/>
                </a:highlight>
                <a:latin typeface="Microsoft Yahei"/>
                <a:ea typeface="Microsoft Yahei"/>
                <a:cs typeface="Microsoft Yahei"/>
                <a:sym typeface="Microsoft Yahei"/>
              </a:rPr>
              <a:t> </a:t>
            </a:r>
            <a:endParaRPr>
              <a:solidFill>
                <a:schemeClr val="dk1"/>
              </a:solidFill>
              <a:highlight>
                <a:srgbClr val="FDFDFD"/>
              </a:highlight>
              <a:latin typeface="Microsoft Yahei"/>
              <a:ea typeface="Microsoft Yahei"/>
              <a:cs typeface="Microsoft Yahei"/>
              <a:sym typeface="Microsoft Yahei"/>
            </a:endParaRPr>
          </a:p>
          <a:p>
            <a:pPr indent="0" lvl="0" marL="0" rtl="0" algn="l">
              <a:spcBef>
                <a:spcPts val="0"/>
              </a:spcBef>
              <a:spcAft>
                <a:spcPts val="0"/>
              </a:spcAft>
              <a:buNone/>
            </a:pPr>
            <a:r>
              <a:rPr lang="es">
                <a:solidFill>
                  <a:schemeClr val="dk1"/>
                </a:solidFill>
                <a:highlight>
                  <a:srgbClr val="FDFDFD"/>
                </a:highlight>
                <a:latin typeface="Microsoft Yahei"/>
                <a:ea typeface="Microsoft Yahei"/>
                <a:cs typeface="Microsoft Yahei"/>
                <a:sym typeface="Microsoft Yahei"/>
              </a:rPr>
              <a:t>5. Rotnitzky A, Robins JM, Scharfstein D. (1999). Semiparametric regression for repeated outcomes with nonignorable nonresponse. Journal of the American Statstical Association, 93(444):1321-1339.		</a:t>
            </a:r>
            <a:endParaRPr>
              <a:solidFill>
                <a:schemeClr val="dk1"/>
              </a:solidFill>
              <a:highlight>
                <a:srgbClr val="FDFDFD"/>
              </a:highlight>
              <a:latin typeface="Microsoft Yahei"/>
              <a:ea typeface="Microsoft Yahei"/>
              <a:cs typeface="Microsoft Yahei"/>
              <a:sym typeface="Microsoft Yahei"/>
            </a:endParaRPr>
          </a:p>
          <a:p>
            <a:pPr indent="0" lvl="0" marL="0" rtl="0" algn="l">
              <a:lnSpc>
                <a:spcPct val="115000"/>
              </a:lnSpc>
              <a:spcBef>
                <a:spcPts val="0"/>
              </a:spcBef>
              <a:spcAft>
                <a:spcPts val="0"/>
              </a:spcAft>
              <a:buClr>
                <a:schemeClr val="dk1"/>
              </a:buClr>
              <a:buSzPts val="1100"/>
              <a:buFont typeface="Arial"/>
              <a:buNone/>
            </a:pPr>
            <a:r>
              <a:rPr lang="es">
                <a:solidFill>
                  <a:schemeClr val="dk1"/>
                </a:solidFill>
                <a:highlight>
                  <a:srgbClr val="FDFDFD"/>
                </a:highlight>
                <a:latin typeface="Microsoft Yahei"/>
                <a:ea typeface="Microsoft Yahei"/>
                <a:cs typeface="Microsoft Yahei"/>
                <a:sym typeface="Microsoft Yahei"/>
              </a:rPr>
              <a:t>					 				</a:t>
            </a:r>
            <a:endParaRPr>
              <a:solidFill>
                <a:schemeClr val="dk1"/>
              </a:solidFill>
              <a:highlight>
                <a:srgbClr val="FDFDFD"/>
              </a:highlight>
              <a:latin typeface="Microsoft Yahei"/>
              <a:ea typeface="Microsoft Yahei"/>
              <a:cs typeface="Microsoft Yahei"/>
              <a:sym typeface="Microsoft Yahei"/>
            </a:endParaRPr>
          </a:p>
          <a:p>
            <a:pPr indent="0" lvl="0" marL="0" rtl="0" algn="l">
              <a:spcBef>
                <a:spcPts val="0"/>
              </a:spcBef>
              <a:spcAft>
                <a:spcPts val="0"/>
              </a:spcAft>
              <a:buClr>
                <a:schemeClr val="dk1"/>
              </a:buClr>
              <a:buSzPts val="1100"/>
              <a:buFont typeface="Arial"/>
              <a:buNone/>
            </a:pPr>
            <a:r>
              <a:rPr lang="es">
                <a:solidFill>
                  <a:schemeClr val="dk1"/>
                </a:solidFill>
                <a:highlight>
                  <a:srgbClr val="FDFDFD"/>
                </a:highlight>
                <a:latin typeface="Microsoft Yahei"/>
                <a:ea typeface="Microsoft Yahei"/>
                <a:cs typeface="Microsoft Yahei"/>
                <a:sym typeface="Microsoft Yahei"/>
              </a:rPr>
              <a:t>			</a:t>
            </a:r>
            <a:endParaRPr>
              <a:solidFill>
                <a:schemeClr val="dk1"/>
              </a:solidFill>
              <a:highlight>
                <a:srgbClr val="FDFDFD"/>
              </a:highlight>
              <a:latin typeface="Microsoft Yahei"/>
              <a:ea typeface="Microsoft Yahei"/>
              <a:cs typeface="Microsoft Yahei"/>
              <a:sym typeface="Microsoft Yahei"/>
            </a:endParaRPr>
          </a:p>
          <a:p>
            <a:pPr indent="0" lvl="0" marL="0" rtl="0" algn="l">
              <a:spcBef>
                <a:spcPts val="0"/>
              </a:spcBef>
              <a:spcAft>
                <a:spcPts val="0"/>
              </a:spcAft>
              <a:buClr>
                <a:schemeClr val="dk1"/>
              </a:buClr>
              <a:buSzPts val="1100"/>
              <a:buFont typeface="Arial"/>
              <a:buNone/>
            </a:pPr>
            <a:r>
              <a:rPr lang="es">
                <a:solidFill>
                  <a:schemeClr val="dk1"/>
                </a:solidFill>
                <a:highlight>
                  <a:srgbClr val="FDFDFD"/>
                </a:highlight>
                <a:latin typeface="Microsoft Yahei"/>
                <a:ea typeface="Microsoft Yahei"/>
                <a:cs typeface="Microsoft Yahei"/>
                <a:sym typeface="Microsoft Yahei"/>
              </a:rPr>
              <a:t>		</a:t>
            </a:r>
            <a:endParaRPr>
              <a:solidFill>
                <a:schemeClr val="dk1"/>
              </a:solidFill>
              <a:highlight>
                <a:srgbClr val="FDFDFD"/>
              </a:highlight>
              <a:latin typeface="Microsoft Yahei"/>
              <a:ea typeface="Microsoft Yahei"/>
              <a:cs typeface="Microsoft Yahei"/>
              <a:sym typeface="Microsoft Yahei"/>
            </a:endParaRPr>
          </a:p>
          <a:p>
            <a:pPr indent="0" lvl="0" marL="0" rtl="0" algn="l">
              <a:spcBef>
                <a:spcPts val="0"/>
              </a:spcBef>
              <a:spcAft>
                <a:spcPts val="0"/>
              </a:spcAft>
              <a:buNone/>
            </a:pPr>
            <a:r>
              <a:t/>
            </a:r>
            <a:endParaRPr>
              <a:solidFill>
                <a:schemeClr val="dk1"/>
              </a:solidFill>
              <a:highlight>
                <a:srgbClr val="FDFDFD"/>
              </a:highlight>
              <a:latin typeface="Microsoft Yahei"/>
              <a:ea typeface="Microsoft Yahei"/>
              <a:cs typeface="Microsoft Yahei"/>
              <a:sym typeface="Microsoft Yahei"/>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f79904449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f79904449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highlight>
                  <a:srgbClr val="FDFDFD"/>
                </a:highlight>
                <a:latin typeface="Microsoft Yahei"/>
                <a:ea typeface="Microsoft Yahei"/>
                <a:cs typeface="Microsoft Yahei"/>
                <a:sym typeface="Microsoft Yahei"/>
              </a:rPr>
              <a:t>여기서 h는 Xi의 함수이다. 증강 용어는 불완전한 사례의 정보를 통합하여 IPCW 추정치에 비해 잠재적으로 효율성을 개선합니다.</a:t>
            </a:r>
            <a:endParaRPr>
              <a:solidFill>
                <a:schemeClr val="dk1"/>
              </a:solidFill>
              <a:highlight>
                <a:srgbClr val="FDFDFD"/>
              </a:highlight>
              <a:latin typeface="Microsoft Yahei"/>
              <a:ea typeface="Microsoft Yahei"/>
              <a:cs typeface="Microsoft Yahei"/>
              <a:sym typeface="Microsoft Yahei"/>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rPr lang="es">
                <a:solidFill>
                  <a:schemeClr val="dk1"/>
                </a:solidFill>
                <a:highlight>
                  <a:srgbClr val="FDFDFD"/>
                </a:highlight>
                <a:latin typeface="Microsoft Yahei"/>
                <a:ea typeface="Microsoft Yahei"/>
                <a:cs typeface="Microsoft Yahei"/>
                <a:sym typeface="Microsoft Yahei"/>
              </a:rPr>
              <a:t>효율성의 증가는 함수 h의 선택에 따라 달라진다. 실제로 h에 대한 간단한 기능 형태를 선택할 수 있음(4-5 참조).</a:t>
            </a:r>
            <a:endParaRPr>
              <a:solidFill>
                <a:schemeClr val="dk1"/>
              </a:solidFill>
              <a:highlight>
                <a:srgbClr val="FDFDFD"/>
              </a:highlight>
              <a:latin typeface="Microsoft Yahei"/>
              <a:ea typeface="Microsoft Yahei"/>
              <a:cs typeface="Microsoft Yahei"/>
              <a:sym typeface="Microsoft Yahei"/>
            </a:endParaRPr>
          </a:p>
          <a:p>
            <a:pPr indent="0" lvl="0" marL="0" rtl="0" algn="l">
              <a:spcBef>
                <a:spcPts val="0"/>
              </a:spcBef>
              <a:spcAft>
                <a:spcPts val="0"/>
              </a:spcAft>
              <a:buNone/>
            </a:pPr>
            <a:r>
              <a:t/>
            </a:r>
            <a:endParaRPr>
              <a:solidFill>
                <a:schemeClr val="dk1"/>
              </a:solidFill>
              <a:highlight>
                <a:srgbClr val="FDFDFD"/>
              </a:highlight>
              <a:latin typeface="Microsoft Yahei"/>
              <a:ea typeface="Microsoft Yahei"/>
              <a:cs typeface="Microsoft Yahei"/>
              <a:sym typeface="Microsoft Yahei"/>
            </a:endParaRPr>
          </a:p>
          <a:p>
            <a:pPr indent="0" lvl="0" marL="0" rtl="0" algn="l">
              <a:spcBef>
                <a:spcPts val="0"/>
              </a:spcBef>
              <a:spcAft>
                <a:spcPts val="0"/>
              </a:spcAft>
              <a:buNone/>
            </a:pPr>
            <a:r>
              <a:t/>
            </a:r>
            <a:endParaRPr>
              <a:solidFill>
                <a:schemeClr val="dk1"/>
              </a:solidFill>
              <a:highlight>
                <a:srgbClr val="FDFDFD"/>
              </a:highlight>
              <a:latin typeface="Microsoft Yahei"/>
              <a:ea typeface="Microsoft Yahei"/>
              <a:cs typeface="Microsoft Yahei"/>
              <a:sym typeface="Microsoft Yahei"/>
            </a:endParaRPr>
          </a:p>
          <a:p>
            <a:pPr indent="0" lvl="0" marL="0" rtl="0" algn="l">
              <a:spcBef>
                <a:spcPts val="0"/>
              </a:spcBef>
              <a:spcAft>
                <a:spcPts val="0"/>
              </a:spcAft>
              <a:buNone/>
            </a:pPr>
            <a:r>
              <a:rPr lang="es">
                <a:solidFill>
                  <a:schemeClr val="dk1"/>
                </a:solidFill>
                <a:highlight>
                  <a:srgbClr val="FDFDFD"/>
                </a:highlight>
                <a:latin typeface="Microsoft Yahei"/>
                <a:ea typeface="Microsoft Yahei"/>
                <a:cs typeface="Microsoft Yahei"/>
                <a:sym typeface="Microsoft Yahei"/>
              </a:rPr>
              <a:t>4. Scharfstein DO, Rotnitzky A, Robins JM. (1999). Adjusting for non-ignorable drop-out using semiparametric non-response models. Journal of the American Statistical Association, 94:1096-1120. </a:t>
            </a:r>
            <a:br>
              <a:rPr lang="es">
                <a:solidFill>
                  <a:schemeClr val="dk1"/>
                </a:solidFill>
                <a:highlight>
                  <a:srgbClr val="FDFDFD"/>
                </a:highlight>
                <a:latin typeface="Microsoft Yahei"/>
                <a:ea typeface="Microsoft Yahei"/>
                <a:cs typeface="Microsoft Yahei"/>
                <a:sym typeface="Microsoft Yahei"/>
              </a:rPr>
            </a:br>
            <a:r>
              <a:rPr lang="es">
                <a:solidFill>
                  <a:schemeClr val="dk1"/>
                </a:solidFill>
                <a:highlight>
                  <a:srgbClr val="FDFDFD"/>
                </a:highlight>
                <a:latin typeface="Microsoft Yahei"/>
                <a:ea typeface="Microsoft Yahei"/>
                <a:cs typeface="Microsoft Yahei"/>
                <a:sym typeface="Microsoft Yahei"/>
              </a:rPr>
              <a:t> </a:t>
            </a:r>
            <a:endParaRPr>
              <a:solidFill>
                <a:schemeClr val="dk1"/>
              </a:solidFill>
              <a:highlight>
                <a:srgbClr val="FDFDFD"/>
              </a:highlight>
              <a:latin typeface="Microsoft Yahei"/>
              <a:ea typeface="Microsoft Yahei"/>
              <a:cs typeface="Microsoft Yahei"/>
              <a:sym typeface="Microsoft Yahei"/>
            </a:endParaRPr>
          </a:p>
          <a:p>
            <a:pPr indent="0" lvl="0" marL="0" rtl="0" algn="l">
              <a:spcBef>
                <a:spcPts val="0"/>
              </a:spcBef>
              <a:spcAft>
                <a:spcPts val="0"/>
              </a:spcAft>
              <a:buNone/>
            </a:pPr>
            <a:r>
              <a:rPr lang="es">
                <a:solidFill>
                  <a:schemeClr val="dk1"/>
                </a:solidFill>
                <a:highlight>
                  <a:srgbClr val="FDFDFD"/>
                </a:highlight>
                <a:latin typeface="Microsoft Yahei"/>
                <a:ea typeface="Microsoft Yahei"/>
                <a:cs typeface="Microsoft Yahei"/>
                <a:sym typeface="Microsoft Yahei"/>
              </a:rPr>
              <a:t>5. Rotnitzky A, Robins JM, Scharfstein D. (1999). Semiparametric regression for repeated outcomes with nonignorable nonresponse. Journal of the American Statstical Association, 93(444):1321-1339.		</a:t>
            </a:r>
            <a:endParaRPr>
              <a:solidFill>
                <a:schemeClr val="dk1"/>
              </a:solidFill>
              <a:highlight>
                <a:srgbClr val="FDFDFD"/>
              </a:highlight>
              <a:latin typeface="Microsoft Yahei"/>
              <a:ea typeface="Microsoft Yahei"/>
              <a:cs typeface="Microsoft Yahei"/>
              <a:sym typeface="Microsoft Yahei"/>
            </a:endParaRPr>
          </a:p>
          <a:p>
            <a:pPr indent="0" lvl="0" marL="0" rtl="0" algn="l">
              <a:lnSpc>
                <a:spcPct val="115000"/>
              </a:lnSpc>
              <a:spcBef>
                <a:spcPts val="0"/>
              </a:spcBef>
              <a:spcAft>
                <a:spcPts val="0"/>
              </a:spcAft>
              <a:buClr>
                <a:schemeClr val="dk1"/>
              </a:buClr>
              <a:buSzPts val="1100"/>
              <a:buFont typeface="Arial"/>
              <a:buNone/>
            </a:pPr>
            <a:r>
              <a:rPr lang="es">
                <a:solidFill>
                  <a:schemeClr val="dk1"/>
                </a:solidFill>
                <a:highlight>
                  <a:srgbClr val="FDFDFD"/>
                </a:highlight>
                <a:latin typeface="Microsoft Yahei"/>
                <a:ea typeface="Microsoft Yahei"/>
                <a:cs typeface="Microsoft Yahei"/>
                <a:sym typeface="Microsoft Yahei"/>
              </a:rPr>
              <a:t>					 				</a:t>
            </a:r>
            <a:endParaRPr>
              <a:solidFill>
                <a:schemeClr val="dk1"/>
              </a:solidFill>
              <a:highlight>
                <a:srgbClr val="FDFDFD"/>
              </a:highlight>
              <a:latin typeface="Microsoft Yahei"/>
              <a:ea typeface="Microsoft Yahei"/>
              <a:cs typeface="Microsoft Yahei"/>
              <a:sym typeface="Microsoft Yahei"/>
            </a:endParaRPr>
          </a:p>
          <a:p>
            <a:pPr indent="0" lvl="0" marL="0" rtl="0" algn="l">
              <a:spcBef>
                <a:spcPts val="0"/>
              </a:spcBef>
              <a:spcAft>
                <a:spcPts val="0"/>
              </a:spcAft>
              <a:buClr>
                <a:schemeClr val="dk1"/>
              </a:buClr>
              <a:buSzPts val="1100"/>
              <a:buFont typeface="Arial"/>
              <a:buNone/>
            </a:pPr>
            <a:r>
              <a:rPr lang="es">
                <a:solidFill>
                  <a:schemeClr val="dk1"/>
                </a:solidFill>
                <a:highlight>
                  <a:srgbClr val="FDFDFD"/>
                </a:highlight>
                <a:latin typeface="Microsoft Yahei"/>
                <a:ea typeface="Microsoft Yahei"/>
                <a:cs typeface="Microsoft Yahei"/>
                <a:sym typeface="Microsoft Yahei"/>
              </a:rPr>
              <a:t>			</a:t>
            </a:r>
            <a:endParaRPr>
              <a:solidFill>
                <a:schemeClr val="dk1"/>
              </a:solidFill>
              <a:highlight>
                <a:srgbClr val="FDFDFD"/>
              </a:highlight>
              <a:latin typeface="Microsoft Yahei"/>
              <a:ea typeface="Microsoft Yahei"/>
              <a:cs typeface="Microsoft Yahei"/>
              <a:sym typeface="Microsoft Yahei"/>
            </a:endParaRPr>
          </a:p>
          <a:p>
            <a:pPr indent="0" lvl="0" marL="0" rtl="0" algn="l">
              <a:spcBef>
                <a:spcPts val="0"/>
              </a:spcBef>
              <a:spcAft>
                <a:spcPts val="0"/>
              </a:spcAft>
              <a:buClr>
                <a:schemeClr val="dk1"/>
              </a:buClr>
              <a:buSzPts val="1100"/>
              <a:buFont typeface="Arial"/>
              <a:buNone/>
            </a:pPr>
            <a:r>
              <a:rPr lang="es">
                <a:solidFill>
                  <a:schemeClr val="dk1"/>
                </a:solidFill>
                <a:highlight>
                  <a:srgbClr val="FDFDFD"/>
                </a:highlight>
                <a:latin typeface="Microsoft Yahei"/>
                <a:ea typeface="Microsoft Yahei"/>
                <a:cs typeface="Microsoft Yahei"/>
                <a:sym typeface="Microsoft Yahei"/>
              </a:rPr>
              <a:t>		</a:t>
            </a:r>
            <a:endParaRPr>
              <a:solidFill>
                <a:schemeClr val="dk1"/>
              </a:solidFill>
              <a:highlight>
                <a:srgbClr val="FDFDFD"/>
              </a:highlight>
              <a:latin typeface="Microsoft Yahei"/>
              <a:ea typeface="Microsoft Yahei"/>
              <a:cs typeface="Microsoft Yahei"/>
              <a:sym typeface="Microsoft Yahei"/>
            </a:endParaRPr>
          </a:p>
          <a:p>
            <a:pPr indent="0" lvl="0" marL="0" rtl="0" algn="l">
              <a:spcBef>
                <a:spcPts val="0"/>
              </a:spcBef>
              <a:spcAft>
                <a:spcPts val="0"/>
              </a:spcAft>
              <a:buNone/>
            </a:pPr>
            <a:r>
              <a:t/>
            </a:r>
            <a:endParaRPr>
              <a:solidFill>
                <a:schemeClr val="dk1"/>
              </a:solidFill>
              <a:highlight>
                <a:srgbClr val="FDFDFD"/>
              </a:highlight>
              <a:latin typeface="Microsoft Yahei"/>
              <a:ea typeface="Microsoft Yahei"/>
              <a:cs typeface="Microsoft Yahei"/>
              <a:sym typeface="Microsoft Yahei"/>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f799044498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f799044498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highlight>
                  <a:srgbClr val="FDFDFD"/>
                </a:highlight>
                <a:latin typeface="Microsoft Yahei"/>
                <a:ea typeface="Microsoft Yahei"/>
                <a:cs typeface="Microsoft Yahei"/>
                <a:sym typeface="Microsoft Yahei"/>
              </a:rPr>
              <a:t>여기서 h는 Xi의 함수이다. 증강 용어는 불완전한 사례의 정보를 통합하여 IPCW 추정치에 비해 잠재적으로 효율성을 개선</a:t>
            </a:r>
            <a:endParaRPr>
              <a:solidFill>
                <a:schemeClr val="dk1"/>
              </a:solidFill>
              <a:highlight>
                <a:srgbClr val="FDFDFD"/>
              </a:highlight>
              <a:latin typeface="Microsoft Yahei"/>
              <a:ea typeface="Microsoft Yahei"/>
              <a:cs typeface="Microsoft Yahei"/>
              <a:sym typeface="Microsoft Yahei"/>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rPr lang="es">
                <a:solidFill>
                  <a:schemeClr val="dk1"/>
                </a:solidFill>
                <a:highlight>
                  <a:srgbClr val="FDFDFD"/>
                </a:highlight>
                <a:latin typeface="Microsoft Yahei"/>
                <a:ea typeface="Microsoft Yahei"/>
                <a:cs typeface="Microsoft Yahei"/>
                <a:sym typeface="Microsoft Yahei"/>
              </a:rPr>
              <a:t>효율성의 증가는 함수 h의 선택에 따라 달라진다. 실제로 h에 대한 간단한 기능 형태를 선택할 수 있음(4-5 참조).</a:t>
            </a:r>
            <a:endParaRPr>
              <a:solidFill>
                <a:schemeClr val="dk1"/>
              </a:solidFill>
              <a:highlight>
                <a:srgbClr val="FDFDFD"/>
              </a:highlight>
              <a:latin typeface="Microsoft Yahei"/>
              <a:ea typeface="Microsoft Yahei"/>
              <a:cs typeface="Microsoft Yahei"/>
              <a:sym typeface="Microsoft Yahei"/>
            </a:endParaRPr>
          </a:p>
          <a:p>
            <a:pPr indent="0" lvl="0" marL="0" rtl="0" algn="l">
              <a:spcBef>
                <a:spcPts val="0"/>
              </a:spcBef>
              <a:spcAft>
                <a:spcPts val="0"/>
              </a:spcAft>
              <a:buNone/>
            </a:pPr>
            <a:r>
              <a:t/>
            </a:r>
            <a:endParaRPr>
              <a:solidFill>
                <a:schemeClr val="dk1"/>
              </a:solidFill>
              <a:highlight>
                <a:srgbClr val="FDFDFD"/>
              </a:highlight>
              <a:latin typeface="Microsoft Yahei"/>
              <a:ea typeface="Microsoft Yahei"/>
              <a:cs typeface="Microsoft Yahei"/>
              <a:sym typeface="Microsoft Yahei"/>
            </a:endParaRPr>
          </a:p>
          <a:p>
            <a:pPr indent="0" lvl="0" marL="0" rtl="0" algn="l">
              <a:spcBef>
                <a:spcPts val="0"/>
              </a:spcBef>
              <a:spcAft>
                <a:spcPts val="0"/>
              </a:spcAft>
              <a:buNone/>
            </a:pPr>
            <a:r>
              <a:t/>
            </a:r>
            <a:endParaRPr>
              <a:solidFill>
                <a:schemeClr val="dk1"/>
              </a:solidFill>
              <a:highlight>
                <a:srgbClr val="FDFDFD"/>
              </a:highlight>
              <a:latin typeface="Microsoft Yahei"/>
              <a:ea typeface="Microsoft Yahei"/>
              <a:cs typeface="Microsoft Yahei"/>
              <a:sym typeface="Microsoft Yahei"/>
            </a:endParaRPr>
          </a:p>
          <a:p>
            <a:pPr indent="0" lvl="0" marL="0" rtl="0" algn="l">
              <a:spcBef>
                <a:spcPts val="0"/>
              </a:spcBef>
              <a:spcAft>
                <a:spcPts val="0"/>
              </a:spcAft>
              <a:buNone/>
            </a:pPr>
            <a:r>
              <a:rPr lang="es">
                <a:solidFill>
                  <a:schemeClr val="dk1"/>
                </a:solidFill>
                <a:highlight>
                  <a:srgbClr val="FDFDFD"/>
                </a:highlight>
                <a:latin typeface="Microsoft Yahei"/>
                <a:ea typeface="Microsoft Yahei"/>
                <a:cs typeface="Microsoft Yahei"/>
                <a:sym typeface="Microsoft Yahei"/>
              </a:rPr>
              <a:t>4. Scharfstein DO, Rotnitzky A, Robins JM. (1999). Adjusting for non-ignorable drop-out using semiparametric non-response models. Journal of the American Statistical Association, 94:1096-1120. </a:t>
            </a:r>
            <a:br>
              <a:rPr lang="es">
                <a:solidFill>
                  <a:schemeClr val="dk1"/>
                </a:solidFill>
                <a:highlight>
                  <a:srgbClr val="FDFDFD"/>
                </a:highlight>
                <a:latin typeface="Microsoft Yahei"/>
                <a:ea typeface="Microsoft Yahei"/>
                <a:cs typeface="Microsoft Yahei"/>
                <a:sym typeface="Microsoft Yahei"/>
              </a:rPr>
            </a:br>
            <a:r>
              <a:rPr lang="es">
                <a:solidFill>
                  <a:schemeClr val="dk1"/>
                </a:solidFill>
                <a:highlight>
                  <a:srgbClr val="FDFDFD"/>
                </a:highlight>
                <a:latin typeface="Microsoft Yahei"/>
                <a:ea typeface="Microsoft Yahei"/>
                <a:cs typeface="Microsoft Yahei"/>
                <a:sym typeface="Microsoft Yahei"/>
              </a:rPr>
              <a:t> </a:t>
            </a:r>
            <a:endParaRPr>
              <a:solidFill>
                <a:schemeClr val="dk1"/>
              </a:solidFill>
              <a:highlight>
                <a:srgbClr val="FDFDFD"/>
              </a:highlight>
              <a:latin typeface="Microsoft Yahei"/>
              <a:ea typeface="Microsoft Yahei"/>
              <a:cs typeface="Microsoft Yahei"/>
              <a:sym typeface="Microsoft Yahei"/>
            </a:endParaRPr>
          </a:p>
          <a:p>
            <a:pPr indent="0" lvl="0" marL="0" rtl="0" algn="l">
              <a:spcBef>
                <a:spcPts val="0"/>
              </a:spcBef>
              <a:spcAft>
                <a:spcPts val="0"/>
              </a:spcAft>
              <a:buNone/>
            </a:pPr>
            <a:r>
              <a:rPr lang="es">
                <a:solidFill>
                  <a:schemeClr val="dk1"/>
                </a:solidFill>
                <a:highlight>
                  <a:srgbClr val="FDFDFD"/>
                </a:highlight>
                <a:latin typeface="Microsoft Yahei"/>
                <a:ea typeface="Microsoft Yahei"/>
                <a:cs typeface="Microsoft Yahei"/>
                <a:sym typeface="Microsoft Yahei"/>
              </a:rPr>
              <a:t>5. Rotnitzky A, Robins JM, Scharfstein D. (1999). Semiparametric regression for repeated outcomes with nonignorable nonresponse. Journal of the American Statstical Association, 93(444):1321-1339.		</a:t>
            </a:r>
            <a:endParaRPr>
              <a:solidFill>
                <a:schemeClr val="dk1"/>
              </a:solidFill>
              <a:highlight>
                <a:srgbClr val="FDFDFD"/>
              </a:highlight>
              <a:latin typeface="Microsoft Yahei"/>
              <a:ea typeface="Microsoft Yahei"/>
              <a:cs typeface="Microsoft Yahei"/>
              <a:sym typeface="Microsoft Yahei"/>
            </a:endParaRPr>
          </a:p>
          <a:p>
            <a:pPr indent="0" lvl="0" marL="0" rtl="0" algn="l">
              <a:lnSpc>
                <a:spcPct val="115000"/>
              </a:lnSpc>
              <a:spcBef>
                <a:spcPts val="0"/>
              </a:spcBef>
              <a:spcAft>
                <a:spcPts val="0"/>
              </a:spcAft>
              <a:buClr>
                <a:schemeClr val="dk1"/>
              </a:buClr>
              <a:buSzPts val="1100"/>
              <a:buFont typeface="Arial"/>
              <a:buNone/>
            </a:pPr>
            <a:r>
              <a:rPr lang="es">
                <a:solidFill>
                  <a:schemeClr val="dk1"/>
                </a:solidFill>
                <a:highlight>
                  <a:srgbClr val="FDFDFD"/>
                </a:highlight>
                <a:latin typeface="Microsoft Yahei"/>
                <a:ea typeface="Microsoft Yahei"/>
                <a:cs typeface="Microsoft Yahei"/>
                <a:sym typeface="Microsoft Yahei"/>
              </a:rPr>
              <a:t>					 				</a:t>
            </a:r>
            <a:endParaRPr>
              <a:solidFill>
                <a:schemeClr val="dk1"/>
              </a:solidFill>
              <a:highlight>
                <a:srgbClr val="FDFDFD"/>
              </a:highlight>
              <a:latin typeface="Microsoft Yahei"/>
              <a:ea typeface="Microsoft Yahei"/>
              <a:cs typeface="Microsoft Yahei"/>
              <a:sym typeface="Microsoft Yahei"/>
            </a:endParaRPr>
          </a:p>
          <a:p>
            <a:pPr indent="0" lvl="0" marL="0" rtl="0" algn="l">
              <a:spcBef>
                <a:spcPts val="0"/>
              </a:spcBef>
              <a:spcAft>
                <a:spcPts val="0"/>
              </a:spcAft>
              <a:buClr>
                <a:schemeClr val="dk1"/>
              </a:buClr>
              <a:buSzPts val="1100"/>
              <a:buFont typeface="Arial"/>
              <a:buNone/>
            </a:pPr>
            <a:r>
              <a:rPr lang="es">
                <a:solidFill>
                  <a:schemeClr val="dk1"/>
                </a:solidFill>
                <a:highlight>
                  <a:srgbClr val="FDFDFD"/>
                </a:highlight>
                <a:latin typeface="Microsoft Yahei"/>
                <a:ea typeface="Microsoft Yahei"/>
                <a:cs typeface="Microsoft Yahei"/>
                <a:sym typeface="Microsoft Yahei"/>
              </a:rPr>
              <a:t>			</a:t>
            </a:r>
            <a:endParaRPr>
              <a:solidFill>
                <a:schemeClr val="dk1"/>
              </a:solidFill>
              <a:highlight>
                <a:srgbClr val="FDFDFD"/>
              </a:highlight>
              <a:latin typeface="Microsoft Yahei"/>
              <a:ea typeface="Microsoft Yahei"/>
              <a:cs typeface="Microsoft Yahei"/>
              <a:sym typeface="Microsoft Yahei"/>
            </a:endParaRPr>
          </a:p>
          <a:p>
            <a:pPr indent="0" lvl="0" marL="0" rtl="0" algn="l">
              <a:spcBef>
                <a:spcPts val="0"/>
              </a:spcBef>
              <a:spcAft>
                <a:spcPts val="0"/>
              </a:spcAft>
              <a:buClr>
                <a:schemeClr val="dk1"/>
              </a:buClr>
              <a:buSzPts val="1100"/>
              <a:buFont typeface="Arial"/>
              <a:buNone/>
            </a:pPr>
            <a:r>
              <a:rPr lang="es">
                <a:solidFill>
                  <a:schemeClr val="dk1"/>
                </a:solidFill>
                <a:highlight>
                  <a:srgbClr val="FDFDFD"/>
                </a:highlight>
                <a:latin typeface="Microsoft Yahei"/>
                <a:ea typeface="Microsoft Yahei"/>
                <a:cs typeface="Microsoft Yahei"/>
                <a:sym typeface="Microsoft Yahei"/>
              </a:rPr>
              <a:t>		</a:t>
            </a:r>
            <a:endParaRPr>
              <a:solidFill>
                <a:schemeClr val="dk1"/>
              </a:solidFill>
              <a:highlight>
                <a:srgbClr val="FDFDFD"/>
              </a:highlight>
              <a:latin typeface="Microsoft Yahei"/>
              <a:ea typeface="Microsoft Yahei"/>
              <a:cs typeface="Microsoft Yahei"/>
              <a:sym typeface="Microsoft Yahei"/>
            </a:endParaRPr>
          </a:p>
          <a:p>
            <a:pPr indent="0" lvl="0" marL="0" rtl="0" algn="l">
              <a:spcBef>
                <a:spcPts val="0"/>
              </a:spcBef>
              <a:spcAft>
                <a:spcPts val="0"/>
              </a:spcAft>
              <a:buNone/>
            </a:pPr>
            <a:r>
              <a:t/>
            </a:r>
            <a:endParaRPr>
              <a:solidFill>
                <a:schemeClr val="dk1"/>
              </a:solidFill>
              <a:highlight>
                <a:srgbClr val="FDFDFD"/>
              </a:highlight>
              <a:latin typeface="Microsoft Yahei"/>
              <a:ea typeface="Microsoft Yahei"/>
              <a:cs typeface="Microsoft Yahei"/>
              <a:sym typeface="Microsoft Yahei"/>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f799044498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f799044498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highlight>
                  <a:srgbClr val="FDFDFD"/>
                </a:highlight>
                <a:latin typeface="Microsoft Yahei"/>
                <a:ea typeface="Microsoft Yahei"/>
                <a:cs typeface="Microsoft Yahei"/>
                <a:sym typeface="Microsoft Yahei"/>
              </a:rPr>
              <a:t>여기서 h는 Xi의 함수이다. 증강 용어는 불완전한 사례의 정보를 통합하여 IPCW 추정치에 비해 잠재적으로 효율성을 개선합니다.</a:t>
            </a:r>
            <a:endParaRPr>
              <a:solidFill>
                <a:schemeClr val="dk1"/>
              </a:solidFill>
              <a:highlight>
                <a:srgbClr val="FDFDFD"/>
              </a:highlight>
              <a:latin typeface="Microsoft Yahei"/>
              <a:ea typeface="Microsoft Yahei"/>
              <a:cs typeface="Microsoft Yahei"/>
              <a:sym typeface="Microsoft Yahei"/>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rPr lang="es">
                <a:solidFill>
                  <a:schemeClr val="dk1"/>
                </a:solidFill>
                <a:highlight>
                  <a:srgbClr val="FDFDFD"/>
                </a:highlight>
                <a:latin typeface="Microsoft Yahei"/>
                <a:ea typeface="Microsoft Yahei"/>
                <a:cs typeface="Microsoft Yahei"/>
                <a:sym typeface="Microsoft Yahei"/>
              </a:rPr>
              <a:t>효율성의 증가는 함수 h의 선택에 따라 달라진다. 실제로 h에 대한 간단한 기능 형태를 선택할 수 있음(4-5 참조).</a:t>
            </a:r>
            <a:endParaRPr>
              <a:solidFill>
                <a:schemeClr val="dk1"/>
              </a:solidFill>
              <a:highlight>
                <a:srgbClr val="FDFDFD"/>
              </a:highlight>
              <a:latin typeface="Microsoft Yahei"/>
              <a:ea typeface="Microsoft Yahei"/>
              <a:cs typeface="Microsoft Yahei"/>
              <a:sym typeface="Microsoft Yahei"/>
            </a:endParaRPr>
          </a:p>
          <a:p>
            <a:pPr indent="0" lvl="0" marL="0" rtl="0" algn="l">
              <a:spcBef>
                <a:spcPts val="0"/>
              </a:spcBef>
              <a:spcAft>
                <a:spcPts val="0"/>
              </a:spcAft>
              <a:buNone/>
            </a:pPr>
            <a:r>
              <a:t/>
            </a:r>
            <a:endParaRPr>
              <a:solidFill>
                <a:schemeClr val="dk1"/>
              </a:solidFill>
              <a:highlight>
                <a:srgbClr val="FDFDFD"/>
              </a:highlight>
              <a:latin typeface="Microsoft Yahei"/>
              <a:ea typeface="Microsoft Yahei"/>
              <a:cs typeface="Microsoft Yahei"/>
              <a:sym typeface="Microsoft Yahei"/>
            </a:endParaRPr>
          </a:p>
          <a:p>
            <a:pPr indent="0" lvl="0" marL="0" rtl="0" algn="l">
              <a:spcBef>
                <a:spcPts val="0"/>
              </a:spcBef>
              <a:spcAft>
                <a:spcPts val="0"/>
              </a:spcAft>
              <a:buNone/>
            </a:pPr>
            <a:r>
              <a:t/>
            </a:r>
            <a:endParaRPr>
              <a:solidFill>
                <a:schemeClr val="dk1"/>
              </a:solidFill>
              <a:highlight>
                <a:srgbClr val="FDFDFD"/>
              </a:highlight>
              <a:latin typeface="Microsoft Yahei"/>
              <a:ea typeface="Microsoft Yahei"/>
              <a:cs typeface="Microsoft Yahei"/>
              <a:sym typeface="Microsoft Yahei"/>
            </a:endParaRPr>
          </a:p>
          <a:p>
            <a:pPr indent="0" lvl="0" marL="0" rtl="0" algn="l">
              <a:spcBef>
                <a:spcPts val="0"/>
              </a:spcBef>
              <a:spcAft>
                <a:spcPts val="0"/>
              </a:spcAft>
              <a:buNone/>
            </a:pPr>
            <a:r>
              <a:rPr lang="es">
                <a:solidFill>
                  <a:schemeClr val="dk1"/>
                </a:solidFill>
                <a:highlight>
                  <a:srgbClr val="FDFDFD"/>
                </a:highlight>
                <a:latin typeface="Microsoft Yahei"/>
                <a:ea typeface="Microsoft Yahei"/>
                <a:cs typeface="Microsoft Yahei"/>
                <a:sym typeface="Microsoft Yahei"/>
              </a:rPr>
              <a:t>4. Scharfstein DO, Rotnitzky A, Robins JM. (1999). Adjusting for non-ignorable drop-out using semiparametric non-response models. Journal of the American Statistical Association, 94:1096-1120. </a:t>
            </a:r>
            <a:br>
              <a:rPr lang="es">
                <a:solidFill>
                  <a:schemeClr val="dk1"/>
                </a:solidFill>
                <a:highlight>
                  <a:srgbClr val="FDFDFD"/>
                </a:highlight>
                <a:latin typeface="Microsoft Yahei"/>
                <a:ea typeface="Microsoft Yahei"/>
                <a:cs typeface="Microsoft Yahei"/>
                <a:sym typeface="Microsoft Yahei"/>
              </a:rPr>
            </a:br>
            <a:r>
              <a:rPr lang="es">
                <a:solidFill>
                  <a:schemeClr val="dk1"/>
                </a:solidFill>
                <a:highlight>
                  <a:srgbClr val="FDFDFD"/>
                </a:highlight>
                <a:latin typeface="Microsoft Yahei"/>
                <a:ea typeface="Microsoft Yahei"/>
                <a:cs typeface="Microsoft Yahei"/>
                <a:sym typeface="Microsoft Yahei"/>
              </a:rPr>
              <a:t> </a:t>
            </a:r>
            <a:endParaRPr>
              <a:solidFill>
                <a:schemeClr val="dk1"/>
              </a:solidFill>
              <a:highlight>
                <a:srgbClr val="FDFDFD"/>
              </a:highlight>
              <a:latin typeface="Microsoft Yahei"/>
              <a:ea typeface="Microsoft Yahei"/>
              <a:cs typeface="Microsoft Yahei"/>
              <a:sym typeface="Microsoft Yahei"/>
            </a:endParaRPr>
          </a:p>
          <a:p>
            <a:pPr indent="0" lvl="0" marL="0" rtl="0" algn="l">
              <a:spcBef>
                <a:spcPts val="0"/>
              </a:spcBef>
              <a:spcAft>
                <a:spcPts val="0"/>
              </a:spcAft>
              <a:buNone/>
            </a:pPr>
            <a:r>
              <a:rPr lang="es">
                <a:solidFill>
                  <a:schemeClr val="dk1"/>
                </a:solidFill>
                <a:highlight>
                  <a:srgbClr val="FDFDFD"/>
                </a:highlight>
                <a:latin typeface="Microsoft Yahei"/>
                <a:ea typeface="Microsoft Yahei"/>
                <a:cs typeface="Microsoft Yahei"/>
                <a:sym typeface="Microsoft Yahei"/>
              </a:rPr>
              <a:t>5. Rotnitzky A, Robins JM, Scharfstein D. (1999). Semiparametric regression for repeated outcomes with nonignorable nonresponse. Journal of the American Statstical Association, 93(444):1321-1339.		</a:t>
            </a:r>
            <a:endParaRPr>
              <a:solidFill>
                <a:schemeClr val="dk1"/>
              </a:solidFill>
              <a:highlight>
                <a:srgbClr val="FDFDFD"/>
              </a:highlight>
              <a:latin typeface="Microsoft Yahei"/>
              <a:ea typeface="Microsoft Yahei"/>
              <a:cs typeface="Microsoft Yahei"/>
              <a:sym typeface="Microsoft Yahei"/>
            </a:endParaRPr>
          </a:p>
          <a:p>
            <a:pPr indent="0" lvl="0" marL="0" rtl="0" algn="l">
              <a:lnSpc>
                <a:spcPct val="115000"/>
              </a:lnSpc>
              <a:spcBef>
                <a:spcPts val="0"/>
              </a:spcBef>
              <a:spcAft>
                <a:spcPts val="0"/>
              </a:spcAft>
              <a:buClr>
                <a:schemeClr val="dk1"/>
              </a:buClr>
              <a:buSzPts val="1100"/>
              <a:buFont typeface="Arial"/>
              <a:buNone/>
            </a:pPr>
            <a:r>
              <a:rPr lang="es">
                <a:solidFill>
                  <a:schemeClr val="dk1"/>
                </a:solidFill>
                <a:highlight>
                  <a:srgbClr val="FDFDFD"/>
                </a:highlight>
                <a:latin typeface="Microsoft Yahei"/>
                <a:ea typeface="Microsoft Yahei"/>
                <a:cs typeface="Microsoft Yahei"/>
                <a:sym typeface="Microsoft Yahei"/>
              </a:rPr>
              <a:t>					 				</a:t>
            </a:r>
            <a:endParaRPr>
              <a:solidFill>
                <a:schemeClr val="dk1"/>
              </a:solidFill>
              <a:highlight>
                <a:srgbClr val="FDFDFD"/>
              </a:highlight>
              <a:latin typeface="Microsoft Yahei"/>
              <a:ea typeface="Microsoft Yahei"/>
              <a:cs typeface="Microsoft Yahei"/>
              <a:sym typeface="Microsoft Yahei"/>
            </a:endParaRPr>
          </a:p>
          <a:p>
            <a:pPr indent="0" lvl="0" marL="0" rtl="0" algn="l">
              <a:spcBef>
                <a:spcPts val="0"/>
              </a:spcBef>
              <a:spcAft>
                <a:spcPts val="0"/>
              </a:spcAft>
              <a:buClr>
                <a:schemeClr val="dk1"/>
              </a:buClr>
              <a:buSzPts val="1100"/>
              <a:buFont typeface="Arial"/>
              <a:buNone/>
            </a:pPr>
            <a:r>
              <a:rPr lang="es">
                <a:solidFill>
                  <a:schemeClr val="dk1"/>
                </a:solidFill>
                <a:highlight>
                  <a:srgbClr val="FDFDFD"/>
                </a:highlight>
                <a:latin typeface="Microsoft Yahei"/>
                <a:ea typeface="Microsoft Yahei"/>
                <a:cs typeface="Microsoft Yahei"/>
                <a:sym typeface="Microsoft Yahei"/>
              </a:rPr>
              <a:t>			</a:t>
            </a:r>
            <a:endParaRPr>
              <a:solidFill>
                <a:schemeClr val="dk1"/>
              </a:solidFill>
              <a:highlight>
                <a:srgbClr val="FDFDFD"/>
              </a:highlight>
              <a:latin typeface="Microsoft Yahei"/>
              <a:ea typeface="Microsoft Yahei"/>
              <a:cs typeface="Microsoft Yahei"/>
              <a:sym typeface="Microsoft Yahei"/>
            </a:endParaRPr>
          </a:p>
          <a:p>
            <a:pPr indent="0" lvl="0" marL="0" rtl="0" algn="l">
              <a:spcBef>
                <a:spcPts val="0"/>
              </a:spcBef>
              <a:spcAft>
                <a:spcPts val="0"/>
              </a:spcAft>
              <a:buClr>
                <a:schemeClr val="dk1"/>
              </a:buClr>
              <a:buSzPts val="1100"/>
              <a:buFont typeface="Arial"/>
              <a:buNone/>
            </a:pPr>
            <a:r>
              <a:rPr lang="es">
                <a:solidFill>
                  <a:schemeClr val="dk1"/>
                </a:solidFill>
                <a:highlight>
                  <a:srgbClr val="FDFDFD"/>
                </a:highlight>
                <a:latin typeface="Microsoft Yahei"/>
                <a:ea typeface="Microsoft Yahei"/>
                <a:cs typeface="Microsoft Yahei"/>
                <a:sym typeface="Microsoft Yahei"/>
              </a:rPr>
              <a:t>		</a:t>
            </a:r>
            <a:endParaRPr>
              <a:solidFill>
                <a:schemeClr val="dk1"/>
              </a:solidFill>
              <a:highlight>
                <a:srgbClr val="FDFDFD"/>
              </a:highlight>
              <a:latin typeface="Microsoft Yahei"/>
              <a:ea typeface="Microsoft Yahei"/>
              <a:cs typeface="Microsoft Yahei"/>
              <a:sym typeface="Microsoft Yahei"/>
            </a:endParaRPr>
          </a:p>
          <a:p>
            <a:pPr indent="0" lvl="0" marL="0" rtl="0" algn="l">
              <a:spcBef>
                <a:spcPts val="0"/>
              </a:spcBef>
              <a:spcAft>
                <a:spcPts val="0"/>
              </a:spcAft>
              <a:buNone/>
            </a:pPr>
            <a:r>
              <a:t/>
            </a:r>
            <a:endParaRPr>
              <a:solidFill>
                <a:schemeClr val="dk1"/>
              </a:solidFill>
              <a:highlight>
                <a:srgbClr val="FDFDFD"/>
              </a:highlight>
              <a:latin typeface="Microsoft Yahei"/>
              <a:ea typeface="Microsoft Yahei"/>
              <a:cs typeface="Microsoft Yahei"/>
              <a:sym typeface="Microsoft Yahei"/>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f799044498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f799044498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highlight>
                  <a:srgbClr val="FDFDFD"/>
                </a:highlight>
                <a:latin typeface="Microsoft Yahei"/>
                <a:ea typeface="Microsoft Yahei"/>
                <a:cs typeface="Microsoft Yahei"/>
                <a:sym typeface="Microsoft Yahei"/>
              </a:rPr>
              <a:t>여기서 h는 Xi의 함수이다. 증강 용어는 불완전한 사례의 정보를 통합하여 IPCW 추정치에 비해 잠재적으로 효율성을 개선합니다.</a:t>
            </a:r>
            <a:endParaRPr>
              <a:solidFill>
                <a:schemeClr val="dk1"/>
              </a:solidFill>
              <a:highlight>
                <a:srgbClr val="FDFDFD"/>
              </a:highlight>
              <a:latin typeface="Microsoft Yahei"/>
              <a:ea typeface="Microsoft Yahei"/>
              <a:cs typeface="Microsoft Yahei"/>
              <a:sym typeface="Microsoft Yahei"/>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rPr lang="es">
                <a:solidFill>
                  <a:schemeClr val="dk1"/>
                </a:solidFill>
                <a:highlight>
                  <a:srgbClr val="FDFDFD"/>
                </a:highlight>
                <a:latin typeface="Microsoft Yahei"/>
                <a:ea typeface="Microsoft Yahei"/>
                <a:cs typeface="Microsoft Yahei"/>
                <a:sym typeface="Microsoft Yahei"/>
              </a:rPr>
              <a:t>효율성의 증가는 함수 h의 선택에 따라 달라진다. 실제로 h에 대한 간단한 기능 형태를 선택할 수 있음(4-5 참조).</a:t>
            </a:r>
            <a:endParaRPr>
              <a:solidFill>
                <a:schemeClr val="dk1"/>
              </a:solidFill>
              <a:highlight>
                <a:srgbClr val="FDFDFD"/>
              </a:highlight>
              <a:latin typeface="Microsoft Yahei"/>
              <a:ea typeface="Microsoft Yahei"/>
              <a:cs typeface="Microsoft Yahei"/>
              <a:sym typeface="Microsoft Yahei"/>
            </a:endParaRPr>
          </a:p>
          <a:p>
            <a:pPr indent="0" lvl="0" marL="0" rtl="0" algn="l">
              <a:spcBef>
                <a:spcPts val="0"/>
              </a:spcBef>
              <a:spcAft>
                <a:spcPts val="0"/>
              </a:spcAft>
              <a:buNone/>
            </a:pPr>
            <a:r>
              <a:t/>
            </a:r>
            <a:endParaRPr>
              <a:solidFill>
                <a:schemeClr val="dk1"/>
              </a:solidFill>
              <a:highlight>
                <a:srgbClr val="FDFDFD"/>
              </a:highlight>
              <a:latin typeface="Microsoft Yahei"/>
              <a:ea typeface="Microsoft Yahei"/>
              <a:cs typeface="Microsoft Yahei"/>
              <a:sym typeface="Microsoft Yahei"/>
            </a:endParaRPr>
          </a:p>
          <a:p>
            <a:pPr indent="0" lvl="0" marL="0" rtl="0" algn="l">
              <a:spcBef>
                <a:spcPts val="0"/>
              </a:spcBef>
              <a:spcAft>
                <a:spcPts val="0"/>
              </a:spcAft>
              <a:buNone/>
            </a:pPr>
            <a:r>
              <a:t/>
            </a:r>
            <a:endParaRPr>
              <a:solidFill>
                <a:schemeClr val="dk1"/>
              </a:solidFill>
              <a:highlight>
                <a:srgbClr val="FDFDFD"/>
              </a:highlight>
              <a:latin typeface="Microsoft Yahei"/>
              <a:ea typeface="Microsoft Yahei"/>
              <a:cs typeface="Microsoft Yahei"/>
              <a:sym typeface="Microsoft Yahei"/>
            </a:endParaRPr>
          </a:p>
          <a:p>
            <a:pPr indent="0" lvl="0" marL="0" rtl="0" algn="l">
              <a:spcBef>
                <a:spcPts val="0"/>
              </a:spcBef>
              <a:spcAft>
                <a:spcPts val="0"/>
              </a:spcAft>
              <a:buNone/>
            </a:pPr>
            <a:r>
              <a:rPr lang="es">
                <a:solidFill>
                  <a:schemeClr val="dk1"/>
                </a:solidFill>
                <a:highlight>
                  <a:srgbClr val="FDFDFD"/>
                </a:highlight>
                <a:latin typeface="Microsoft Yahei"/>
                <a:ea typeface="Microsoft Yahei"/>
                <a:cs typeface="Microsoft Yahei"/>
                <a:sym typeface="Microsoft Yahei"/>
              </a:rPr>
              <a:t>4. Scharfstein DO, Rotnitzky A, Robins JM. (1999). Adjusting for non-ignorable drop-out using semiparametric non-response models. Journal of the American Statistical Association, 94:1096-1120. </a:t>
            </a:r>
            <a:br>
              <a:rPr lang="es">
                <a:solidFill>
                  <a:schemeClr val="dk1"/>
                </a:solidFill>
                <a:highlight>
                  <a:srgbClr val="FDFDFD"/>
                </a:highlight>
                <a:latin typeface="Microsoft Yahei"/>
                <a:ea typeface="Microsoft Yahei"/>
                <a:cs typeface="Microsoft Yahei"/>
                <a:sym typeface="Microsoft Yahei"/>
              </a:rPr>
            </a:br>
            <a:r>
              <a:rPr lang="es">
                <a:solidFill>
                  <a:schemeClr val="dk1"/>
                </a:solidFill>
                <a:highlight>
                  <a:srgbClr val="FDFDFD"/>
                </a:highlight>
                <a:latin typeface="Microsoft Yahei"/>
                <a:ea typeface="Microsoft Yahei"/>
                <a:cs typeface="Microsoft Yahei"/>
                <a:sym typeface="Microsoft Yahei"/>
              </a:rPr>
              <a:t> </a:t>
            </a:r>
            <a:endParaRPr>
              <a:solidFill>
                <a:schemeClr val="dk1"/>
              </a:solidFill>
              <a:highlight>
                <a:srgbClr val="FDFDFD"/>
              </a:highlight>
              <a:latin typeface="Microsoft Yahei"/>
              <a:ea typeface="Microsoft Yahei"/>
              <a:cs typeface="Microsoft Yahei"/>
              <a:sym typeface="Microsoft Yahei"/>
            </a:endParaRPr>
          </a:p>
          <a:p>
            <a:pPr indent="0" lvl="0" marL="0" rtl="0" algn="l">
              <a:spcBef>
                <a:spcPts val="0"/>
              </a:spcBef>
              <a:spcAft>
                <a:spcPts val="0"/>
              </a:spcAft>
              <a:buNone/>
            </a:pPr>
            <a:r>
              <a:rPr lang="es">
                <a:solidFill>
                  <a:schemeClr val="dk1"/>
                </a:solidFill>
                <a:highlight>
                  <a:srgbClr val="FDFDFD"/>
                </a:highlight>
                <a:latin typeface="Microsoft Yahei"/>
                <a:ea typeface="Microsoft Yahei"/>
                <a:cs typeface="Microsoft Yahei"/>
                <a:sym typeface="Microsoft Yahei"/>
              </a:rPr>
              <a:t>5. Rotnitzky A, Robins JM, Scharfstein D. (1999). Semiparametric regression for repeated outcomes with nonignorable nonresponse. Journal of the American Statstical Association, 93(444):1321-1339.		</a:t>
            </a:r>
            <a:endParaRPr>
              <a:solidFill>
                <a:schemeClr val="dk1"/>
              </a:solidFill>
              <a:highlight>
                <a:srgbClr val="FDFDFD"/>
              </a:highlight>
              <a:latin typeface="Microsoft Yahei"/>
              <a:ea typeface="Microsoft Yahei"/>
              <a:cs typeface="Microsoft Yahei"/>
              <a:sym typeface="Microsoft Yahei"/>
            </a:endParaRPr>
          </a:p>
          <a:p>
            <a:pPr indent="0" lvl="0" marL="0" rtl="0" algn="l">
              <a:lnSpc>
                <a:spcPct val="115000"/>
              </a:lnSpc>
              <a:spcBef>
                <a:spcPts val="0"/>
              </a:spcBef>
              <a:spcAft>
                <a:spcPts val="0"/>
              </a:spcAft>
              <a:buClr>
                <a:schemeClr val="dk1"/>
              </a:buClr>
              <a:buSzPts val="1100"/>
              <a:buFont typeface="Arial"/>
              <a:buNone/>
            </a:pPr>
            <a:r>
              <a:rPr lang="es">
                <a:solidFill>
                  <a:schemeClr val="dk1"/>
                </a:solidFill>
                <a:highlight>
                  <a:srgbClr val="FDFDFD"/>
                </a:highlight>
                <a:latin typeface="Microsoft Yahei"/>
                <a:ea typeface="Microsoft Yahei"/>
                <a:cs typeface="Microsoft Yahei"/>
                <a:sym typeface="Microsoft Yahei"/>
              </a:rPr>
              <a:t>					 				</a:t>
            </a:r>
            <a:endParaRPr>
              <a:solidFill>
                <a:schemeClr val="dk1"/>
              </a:solidFill>
              <a:highlight>
                <a:srgbClr val="FDFDFD"/>
              </a:highlight>
              <a:latin typeface="Microsoft Yahei"/>
              <a:ea typeface="Microsoft Yahei"/>
              <a:cs typeface="Microsoft Yahei"/>
              <a:sym typeface="Microsoft Yahei"/>
            </a:endParaRPr>
          </a:p>
          <a:p>
            <a:pPr indent="0" lvl="0" marL="0" rtl="0" algn="l">
              <a:spcBef>
                <a:spcPts val="0"/>
              </a:spcBef>
              <a:spcAft>
                <a:spcPts val="0"/>
              </a:spcAft>
              <a:buClr>
                <a:schemeClr val="dk1"/>
              </a:buClr>
              <a:buSzPts val="1100"/>
              <a:buFont typeface="Arial"/>
              <a:buNone/>
            </a:pPr>
            <a:r>
              <a:rPr lang="es">
                <a:solidFill>
                  <a:schemeClr val="dk1"/>
                </a:solidFill>
                <a:highlight>
                  <a:srgbClr val="FDFDFD"/>
                </a:highlight>
                <a:latin typeface="Microsoft Yahei"/>
                <a:ea typeface="Microsoft Yahei"/>
                <a:cs typeface="Microsoft Yahei"/>
                <a:sym typeface="Microsoft Yahei"/>
              </a:rPr>
              <a:t>			</a:t>
            </a:r>
            <a:endParaRPr>
              <a:solidFill>
                <a:schemeClr val="dk1"/>
              </a:solidFill>
              <a:highlight>
                <a:srgbClr val="FDFDFD"/>
              </a:highlight>
              <a:latin typeface="Microsoft Yahei"/>
              <a:ea typeface="Microsoft Yahei"/>
              <a:cs typeface="Microsoft Yahei"/>
              <a:sym typeface="Microsoft Yahei"/>
            </a:endParaRPr>
          </a:p>
          <a:p>
            <a:pPr indent="0" lvl="0" marL="0" rtl="0" algn="l">
              <a:spcBef>
                <a:spcPts val="0"/>
              </a:spcBef>
              <a:spcAft>
                <a:spcPts val="0"/>
              </a:spcAft>
              <a:buClr>
                <a:schemeClr val="dk1"/>
              </a:buClr>
              <a:buSzPts val="1100"/>
              <a:buFont typeface="Arial"/>
              <a:buNone/>
            </a:pPr>
            <a:r>
              <a:rPr lang="es">
                <a:solidFill>
                  <a:schemeClr val="dk1"/>
                </a:solidFill>
                <a:highlight>
                  <a:srgbClr val="FDFDFD"/>
                </a:highlight>
                <a:latin typeface="Microsoft Yahei"/>
                <a:ea typeface="Microsoft Yahei"/>
                <a:cs typeface="Microsoft Yahei"/>
                <a:sym typeface="Microsoft Yahei"/>
              </a:rPr>
              <a:t>		</a:t>
            </a:r>
            <a:endParaRPr>
              <a:solidFill>
                <a:schemeClr val="dk1"/>
              </a:solidFill>
              <a:highlight>
                <a:srgbClr val="FDFDFD"/>
              </a:highlight>
              <a:latin typeface="Microsoft Yahei"/>
              <a:ea typeface="Microsoft Yahei"/>
              <a:cs typeface="Microsoft Yahei"/>
              <a:sym typeface="Microsoft Yahei"/>
            </a:endParaRPr>
          </a:p>
          <a:p>
            <a:pPr indent="0" lvl="0" marL="0" rtl="0" algn="l">
              <a:spcBef>
                <a:spcPts val="0"/>
              </a:spcBef>
              <a:spcAft>
                <a:spcPts val="0"/>
              </a:spcAft>
              <a:buNone/>
            </a:pPr>
            <a:r>
              <a:t/>
            </a:r>
            <a:endParaRPr>
              <a:solidFill>
                <a:schemeClr val="dk1"/>
              </a:solidFill>
              <a:highlight>
                <a:srgbClr val="FDFDFD"/>
              </a:highlight>
              <a:latin typeface="Microsoft Yahei"/>
              <a:ea typeface="Microsoft Yahei"/>
              <a:cs typeface="Microsoft Yahei"/>
              <a:sym typeface="Microsoft Yahei"/>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f799044498_0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f799044498_0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highlight>
                <a:srgbClr val="FDFDFD"/>
              </a:highlight>
              <a:latin typeface="Microsoft Yahei"/>
              <a:ea typeface="Microsoft Yahei"/>
              <a:cs typeface="Microsoft Yahei"/>
              <a:sym typeface="Microsoft Yahei"/>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f799044498_0_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f799044498_0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highlight>
                <a:srgbClr val="FDFDFD"/>
              </a:highlight>
              <a:latin typeface="Microsoft Yahei"/>
              <a:ea typeface="Microsoft Yahei"/>
              <a:cs typeface="Microsoft Yahei"/>
              <a:sym typeface="Microsoft Yahei"/>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f799044498_0_1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f799044498_0_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highlight>
                <a:srgbClr val="FDFDFD"/>
              </a:highlight>
              <a:latin typeface="Microsoft Yahei"/>
              <a:ea typeface="Microsoft Yahei"/>
              <a:cs typeface="Microsoft Yahei"/>
              <a:sym typeface="Microsoft Yahei"/>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f799044498_0_2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f799044498_0_2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highlight>
                <a:srgbClr val="FDFDFD"/>
              </a:highlight>
              <a:latin typeface="Microsoft Yahei"/>
              <a:ea typeface="Microsoft Yahei"/>
              <a:cs typeface="Microsoft Yahei"/>
              <a:sym typeface="Microsoft Yahei"/>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f799044498_0_2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f799044498_0_2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highlight>
                <a:srgbClr val="FDFDFD"/>
              </a:highlight>
              <a:latin typeface="Microsoft Yahei"/>
              <a:ea typeface="Microsoft Yahei"/>
              <a:cs typeface="Microsoft Yahei"/>
              <a:sym typeface="Microsoft Yahe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g1005d18b7b9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1005d18b7b9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f799044498_0_2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f799044498_0_2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highlight>
                <a:srgbClr val="FDFDFD"/>
              </a:highlight>
              <a:latin typeface="Microsoft Yahei"/>
              <a:ea typeface="Microsoft Yahei"/>
              <a:cs typeface="Microsoft Yahei"/>
              <a:sym typeface="Microsoft Yahei"/>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f799044498_0_2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f799044498_0_2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highlight>
                <a:srgbClr val="FDFDFD"/>
              </a:highlight>
              <a:latin typeface="Microsoft Yahei"/>
              <a:ea typeface="Microsoft Yahei"/>
              <a:cs typeface="Microsoft Yahei"/>
              <a:sym typeface="Microsoft Yahei"/>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1005df33127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1005df33127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f799044498_0_2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f799044498_0_2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900"/>
              </a:spcBef>
              <a:spcAft>
                <a:spcPts val="0"/>
              </a:spcAft>
              <a:buClr>
                <a:schemeClr val="dk1"/>
              </a:buClr>
              <a:buSzPts val="1100"/>
              <a:buFont typeface="Arial"/>
              <a:buNone/>
            </a:pPr>
            <a:r>
              <a:rPr lang="es" sz="1200">
                <a:solidFill>
                  <a:schemeClr val="dk1"/>
                </a:solidFill>
                <a:latin typeface="Dotum"/>
                <a:ea typeface="Dotum"/>
                <a:cs typeface="Dotum"/>
                <a:sym typeface="Dotum"/>
              </a:rPr>
              <a:t> Surrogate model(대체 모델, 근사수학모델)이란 자동차 충돌 실험과 같이 제한된 계산 비용이 많이 드는 시뮬레이션을 기반으로 복잡한 시스템의 수많은 입출력 특성을 실제 모형과 유사하게 만드는 것을 목적으로 하는 소형 확장 분석 모델을 일컫는 말입니다.</a:t>
            </a:r>
            <a:endParaRPr sz="1200">
              <a:solidFill>
                <a:schemeClr val="dk1"/>
              </a:solidFill>
              <a:latin typeface="Dotum"/>
              <a:ea typeface="Dotum"/>
              <a:cs typeface="Dotum"/>
              <a:sym typeface="Dotum"/>
            </a:endParaRPr>
          </a:p>
          <a:p>
            <a:pPr indent="0" lvl="0" marL="0" rtl="0" algn="just">
              <a:lnSpc>
                <a:spcPct val="115000"/>
              </a:lnSpc>
              <a:spcBef>
                <a:spcPts val="900"/>
              </a:spcBef>
              <a:spcAft>
                <a:spcPts val="0"/>
              </a:spcAft>
              <a:buClr>
                <a:schemeClr val="dk1"/>
              </a:buClr>
              <a:buSzPts val="1100"/>
              <a:buFont typeface="Arial"/>
              <a:buNone/>
            </a:pPr>
            <a:r>
              <a:rPr lang="es" sz="1200">
                <a:solidFill>
                  <a:schemeClr val="dk1"/>
                </a:solidFill>
                <a:latin typeface="Dotum"/>
                <a:ea typeface="Dotum"/>
                <a:cs typeface="Dotum"/>
                <a:sym typeface="Dotum"/>
              </a:rPr>
              <a:t> Surrogate model은 시뮬레이션 모델의 복잡한 동작을 흉내낼 수 있으며, 이러한 특성은 설계 자동화, 매개변수 분석, 우주 탐사에 관한 설계, 최적화 및 민감도 분석등에 사용될 수 있습니다.</a:t>
            </a:r>
            <a:endParaRPr sz="1200">
              <a:solidFill>
                <a:schemeClr val="dk1"/>
              </a:solidFill>
              <a:latin typeface="Dotum"/>
              <a:ea typeface="Dotum"/>
              <a:cs typeface="Dotum"/>
              <a:sym typeface="Dotum"/>
            </a:endParaRPr>
          </a:p>
          <a:p>
            <a:pPr indent="0" lvl="0" marL="0" rtl="0" algn="just">
              <a:lnSpc>
                <a:spcPct val="115000"/>
              </a:lnSpc>
              <a:spcBef>
                <a:spcPts val="900"/>
              </a:spcBef>
              <a:spcAft>
                <a:spcPts val="0"/>
              </a:spcAft>
              <a:buClr>
                <a:schemeClr val="dk1"/>
              </a:buClr>
              <a:buSzPts val="1100"/>
              <a:buFont typeface="Arial"/>
              <a:buNone/>
            </a:pPr>
            <a:r>
              <a:rPr lang="es" sz="1200">
                <a:solidFill>
                  <a:schemeClr val="dk1"/>
                </a:solidFill>
                <a:latin typeface="Dotum"/>
                <a:ea typeface="Dotum"/>
                <a:cs typeface="Dotum"/>
                <a:sym typeface="Dotum"/>
              </a:rPr>
              <a:t> Surrogate model은 또한 meta model(메타 모델), response surface model(RSM, 반응표면분석법), 에뮬레이터, auxiliary model(보조 모델), repro-model(복제 모델)이라고도 부릅니다.</a:t>
            </a:r>
            <a:endParaRPr sz="1200">
              <a:solidFill>
                <a:schemeClr val="dk1"/>
              </a:solidFill>
            </a:endParaRPr>
          </a:p>
          <a:p>
            <a:pPr indent="0" lvl="0" marL="0" rtl="0" algn="l">
              <a:spcBef>
                <a:spcPts val="900"/>
              </a:spcBef>
              <a:spcAft>
                <a:spcPts val="0"/>
              </a:spcAft>
              <a:buNone/>
            </a:pPr>
            <a:r>
              <a:t/>
            </a:r>
            <a:endParaRPr sz="1200">
              <a:solidFill>
                <a:schemeClr val="dk1"/>
              </a:solidFil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f799044498_0_2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f799044498_0_2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fa2f30e8f9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fa2f30e8f9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Zi = surrogate feature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100a93689d7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100a93689d7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900"/>
              </a:spcBef>
              <a:spcAft>
                <a:spcPts val="0"/>
              </a:spcAft>
              <a:buClr>
                <a:schemeClr val="dk1"/>
              </a:buClr>
              <a:buSzPts val="1100"/>
              <a:buFont typeface="Arial"/>
              <a:buNone/>
            </a:pPr>
            <a:r>
              <a:rPr lang="es" sz="1300">
                <a:solidFill>
                  <a:schemeClr val="dk1"/>
                </a:solidFill>
                <a:latin typeface="Dotum"/>
                <a:ea typeface="Dotum"/>
                <a:cs typeface="Dotum"/>
                <a:sym typeface="Dotum"/>
              </a:rPr>
              <a:t>인공지능을 해석함에 있어 surrogate model은 매우 중요한 모델입니다. 2019년 현재 시점에서 인공신경망을 해석하기에는 매우 어렵습니다. </a:t>
            </a:r>
            <a:endParaRPr sz="1300">
              <a:solidFill>
                <a:schemeClr val="dk1"/>
              </a:solidFill>
              <a:latin typeface="Dotum"/>
              <a:ea typeface="Dotum"/>
              <a:cs typeface="Dotum"/>
              <a:sym typeface="Dotum"/>
            </a:endParaRPr>
          </a:p>
          <a:p>
            <a:pPr indent="0" lvl="0" marL="0" rtl="0" algn="just">
              <a:lnSpc>
                <a:spcPct val="115000"/>
              </a:lnSpc>
              <a:spcBef>
                <a:spcPts val="900"/>
              </a:spcBef>
              <a:spcAft>
                <a:spcPts val="0"/>
              </a:spcAft>
              <a:buClr>
                <a:schemeClr val="dk1"/>
              </a:buClr>
              <a:buSzPts val="1100"/>
              <a:buFont typeface="Arial"/>
              <a:buNone/>
            </a:pPr>
            <a:r>
              <a:rPr lang="es" sz="1300">
                <a:solidFill>
                  <a:schemeClr val="dk1"/>
                </a:solidFill>
                <a:latin typeface="Dotum"/>
                <a:ea typeface="Dotum"/>
                <a:cs typeface="Dotum"/>
                <a:sym typeface="Dotum"/>
              </a:rPr>
              <a:t>너무나도 많은 매개변수(Parameter)들이 있고 이들의 변화를 사람의 눈으로 파악하기엔 변수가 너무나 많기 때문입니다.</a:t>
            </a:r>
            <a:endParaRPr sz="1300">
              <a:solidFill>
                <a:schemeClr val="dk1"/>
              </a:solidFill>
              <a:latin typeface="Dotum"/>
              <a:ea typeface="Dotum"/>
              <a:cs typeface="Dotum"/>
              <a:sym typeface="Dotum"/>
            </a:endParaRPr>
          </a:p>
          <a:p>
            <a:pPr indent="0" lvl="0" marL="0" rtl="0" algn="just">
              <a:lnSpc>
                <a:spcPct val="115000"/>
              </a:lnSpc>
              <a:spcBef>
                <a:spcPts val="900"/>
              </a:spcBef>
              <a:spcAft>
                <a:spcPts val="900"/>
              </a:spcAft>
              <a:buNone/>
            </a:pPr>
            <a:r>
              <a:rPr lang="es" sz="1300">
                <a:solidFill>
                  <a:schemeClr val="dk1"/>
                </a:solidFill>
                <a:latin typeface="Dotum"/>
                <a:ea typeface="Dotum"/>
                <a:cs typeface="Dotum"/>
                <a:sym typeface="Dotum"/>
              </a:rPr>
              <a:t> 이러한 인공신경망 모델을 해석하기 위해 입력값을 의사결정트리 혹은 선형모델에 대입하여 surrogate model로 만들어 해당 인공신경망 모델의 특성을 최대한 이해하는 용도로 사용할 수 있습니다.</a:t>
            </a:r>
            <a:endParaRPr sz="1300">
              <a:solidFill>
                <a:schemeClr val="dk1"/>
              </a:solidFil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f799044498_0_2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f799044498_0_2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정확한 이벤트 발생 시점이 아닌 현재 상태 라벨만 요구함으로써 차트 검토의 부담을 크게 줄이고 EHR 데이터를 사용하여 질병 위험도 연구의 타당성을 높입니다</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1005df33127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1005df33127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100a93689d7_1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100a93689d7_1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1005d18b7b9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1005d18b7b9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100a93689d7_1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9" name="Google Shape;379;g100a93689d7_1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200">
                <a:solidFill>
                  <a:schemeClr val="dk1"/>
                </a:solidFill>
                <a:highlight>
                  <a:srgbClr val="FFFFFF"/>
                </a:highlight>
              </a:rPr>
              <a:t>Single Imputation [hot deck, mean imputation, regression imputation]</a:t>
            </a:r>
            <a:endParaRPr sz="1200">
              <a:solidFill>
                <a:schemeClr val="dk1"/>
              </a:solidFill>
              <a:highlight>
                <a:srgbClr val="FFFFFF"/>
              </a:highlight>
            </a:endParaRPr>
          </a:p>
          <a:p>
            <a:pPr indent="0" lvl="0" marL="0" rtl="0" algn="l">
              <a:spcBef>
                <a:spcPts val="0"/>
              </a:spcBef>
              <a:spcAft>
                <a:spcPts val="0"/>
              </a:spcAft>
              <a:buNone/>
            </a:pPr>
            <a:r>
              <a:rPr lang="es" sz="1200">
                <a:solidFill>
                  <a:schemeClr val="dk1"/>
                </a:solidFill>
                <a:highlight>
                  <a:srgbClr val="FFFFFF"/>
                </a:highlight>
              </a:rPr>
              <a:t>Multiple imputation </a:t>
            </a:r>
            <a:endParaRPr sz="1200">
              <a:solidFill>
                <a:schemeClr val="dk1"/>
              </a:solidFill>
              <a:highlight>
                <a:srgbClr val="FFFFFF"/>
              </a:highlight>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100a93689d7_1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100a93689d7_1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200">
                <a:solidFill>
                  <a:schemeClr val="dk1"/>
                </a:solidFill>
                <a:highlight>
                  <a:srgbClr val="FFFFFF"/>
                </a:highlight>
              </a:rPr>
              <a:t>Single Imputation [hot deck, mean imputation, regression imputation]</a:t>
            </a:r>
            <a:endParaRPr sz="1200">
              <a:solidFill>
                <a:schemeClr val="dk1"/>
              </a:solidFill>
              <a:highlight>
                <a:srgbClr val="FFFFFF"/>
              </a:highlight>
            </a:endParaRPr>
          </a:p>
          <a:p>
            <a:pPr indent="0" lvl="0" marL="0" rtl="0" algn="l">
              <a:spcBef>
                <a:spcPts val="0"/>
              </a:spcBef>
              <a:spcAft>
                <a:spcPts val="0"/>
              </a:spcAft>
              <a:buNone/>
            </a:pPr>
            <a:r>
              <a:rPr lang="es" sz="1200">
                <a:solidFill>
                  <a:schemeClr val="dk1"/>
                </a:solidFill>
                <a:highlight>
                  <a:srgbClr val="FFFFFF"/>
                </a:highlight>
              </a:rPr>
              <a:t>Multiple imputation </a:t>
            </a:r>
            <a:endParaRPr sz="1200">
              <a:solidFill>
                <a:schemeClr val="dk1"/>
              </a:solidFill>
              <a:highlight>
                <a:srgbClr val="FFFFFF"/>
              </a:highlight>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g100a93689d7_1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0" name="Google Shape;400;g100a93689d7_1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gf8d66f39e3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9" name="Google Shape;409;gf8d66f39e3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1005a57910b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1005a57910b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1005a57910b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1005a57910b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sz="1200">
                <a:solidFill>
                  <a:schemeClr val="dk1"/>
                </a:solidFill>
              </a:rPr>
              <a:t>iid = </a:t>
            </a:r>
            <a:r>
              <a:rPr lang="es" sz="1200">
                <a:solidFill>
                  <a:schemeClr val="dk1"/>
                </a:solidFill>
                <a:highlight>
                  <a:srgbClr val="FFFFFF"/>
                </a:highlight>
                <a:latin typeface="Georgia"/>
                <a:ea typeface="Georgia"/>
                <a:cs typeface="Georgia"/>
                <a:sym typeface="Georgia"/>
              </a:rPr>
              <a:t>Independent and identically distributed random variables</a:t>
            </a:r>
            <a:endParaRPr sz="1200">
              <a:solidFill>
                <a:schemeClr val="dk1"/>
              </a:solidFill>
              <a:highlight>
                <a:srgbClr val="FFFFFF"/>
              </a:highlight>
              <a:latin typeface="Georgia"/>
              <a:ea typeface="Georgia"/>
              <a:cs typeface="Georgia"/>
              <a:sym typeface="Georgia"/>
            </a:endParaRPr>
          </a:p>
          <a:p>
            <a:pPr indent="0" lvl="0" marL="0" rtl="0" algn="l">
              <a:spcBef>
                <a:spcPts val="0"/>
              </a:spcBef>
              <a:spcAft>
                <a:spcPts val="0"/>
              </a:spcAft>
              <a:buClr>
                <a:schemeClr val="dk1"/>
              </a:buClr>
              <a:buSzPts val="1100"/>
              <a:buFont typeface="Arial"/>
              <a:buNone/>
            </a:pPr>
            <a:r>
              <a:t/>
            </a:r>
            <a:endParaRPr sz="12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1005df33127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1005df33127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s" sz="1200">
                <a:solidFill>
                  <a:schemeClr val="dk1"/>
                </a:solidFill>
                <a:highlight>
                  <a:srgbClr val="FDFDFD"/>
                </a:highlight>
              </a:rPr>
              <a:t>Propensity model</a:t>
            </a:r>
            <a:r>
              <a:rPr lang="es" sz="1200">
                <a:solidFill>
                  <a:schemeClr val="dk1"/>
                </a:solidFill>
                <a:highlight>
                  <a:srgbClr val="FDFDFD"/>
                </a:highlight>
              </a:rPr>
              <a:t>은 고객 또는 잠재 고객의 행동을 예측하는 데 사용되는 통계 점수표임</a:t>
            </a:r>
            <a:endParaRPr sz="1200">
              <a:solidFill>
                <a:schemeClr val="dk1"/>
              </a:solidFill>
              <a:highlight>
                <a:srgbClr val="FDFDFD"/>
              </a:highlight>
            </a:endParaRPr>
          </a:p>
          <a:p>
            <a:pPr indent="0" lvl="0" marL="0" rtl="0" algn="l">
              <a:lnSpc>
                <a:spcPct val="115000"/>
              </a:lnSpc>
              <a:spcBef>
                <a:spcPts val="0"/>
              </a:spcBef>
              <a:spcAft>
                <a:spcPts val="0"/>
              </a:spcAft>
              <a:buNone/>
            </a:pPr>
            <a:r>
              <a:rPr lang="es" sz="1200">
                <a:solidFill>
                  <a:schemeClr val="dk1"/>
                </a:solidFill>
                <a:highlight>
                  <a:srgbClr val="FDFDFD"/>
                </a:highlight>
              </a:rPr>
              <a:t>Propensity model</a:t>
            </a:r>
            <a:r>
              <a:rPr lang="es" sz="1200">
                <a:solidFill>
                  <a:schemeClr val="dk1"/>
                </a:solidFill>
                <a:highlight>
                  <a:srgbClr val="FDFDFD"/>
                </a:highlight>
              </a:rPr>
              <a:t>은 종종 제의에 가장 응답할 가능성이 높은 모델을 식별하거나, 가장 이탈 가능성이 높은 모델에 보존 활동을 집중하기 위해 사용.</a:t>
            </a:r>
            <a:endParaRPr sz="1200">
              <a:solidFill>
                <a:srgbClr val="202122"/>
              </a:solidFill>
              <a:highlight>
                <a:srgbClr val="FFFFFF"/>
              </a:highlight>
            </a:endParaRPr>
          </a:p>
          <a:p>
            <a:pPr indent="0" lvl="0" marL="0" rtl="0" algn="l">
              <a:lnSpc>
                <a:spcPct val="115000"/>
              </a:lnSpc>
              <a:spcBef>
                <a:spcPts val="0"/>
              </a:spcBef>
              <a:spcAft>
                <a:spcPts val="0"/>
              </a:spcAft>
              <a:buNone/>
            </a:pPr>
            <a:r>
              <a:t/>
            </a:r>
            <a:endParaRPr sz="1200">
              <a:solidFill>
                <a:srgbClr val="202122"/>
              </a:solidFill>
              <a:highlight>
                <a:srgbClr val="FFFFFF"/>
              </a:highlight>
            </a:endParaRPr>
          </a:p>
          <a:p>
            <a:pPr indent="0" lvl="0" marL="0" rtl="0" algn="l">
              <a:lnSpc>
                <a:spcPct val="115000"/>
              </a:lnSpc>
              <a:spcBef>
                <a:spcPts val="0"/>
              </a:spcBef>
              <a:spcAft>
                <a:spcPts val="0"/>
              </a:spcAft>
              <a:buNone/>
            </a:pPr>
            <a:r>
              <a:rPr lang="es" sz="1200">
                <a:solidFill>
                  <a:srgbClr val="202122"/>
                </a:solidFill>
                <a:highlight>
                  <a:srgbClr val="FFFFFF"/>
                </a:highlight>
              </a:rPr>
              <a:t>Formally, let </a:t>
            </a:r>
            <a:r>
              <a:rPr lang="es" sz="1200">
                <a:solidFill>
                  <a:srgbClr val="202122"/>
                </a:solidFill>
              </a:rPr>
              <a:t>Yi,i=1,2,…,n</a:t>
            </a:r>
            <a:r>
              <a:rPr lang="es" sz="1200">
                <a:solidFill>
                  <a:srgbClr val="202122"/>
                </a:solidFill>
                <a:highlight>
                  <a:srgbClr val="FFFFFF"/>
                </a:highlight>
              </a:rPr>
              <a:t>be an </a:t>
            </a:r>
            <a:r>
              <a:rPr lang="es" sz="1200">
                <a:solidFill>
                  <a:srgbClr val="0B0080"/>
                </a:solidFill>
                <a:uFill>
                  <a:noFill/>
                </a:uFill>
                <a:hlinkClick r:id="rId2">
                  <a:extLst>
                    <a:ext uri="{A12FA001-AC4F-418D-AE19-62706E023703}">
                      <ahyp:hlinkClr val="tx"/>
                    </a:ext>
                  </a:extLst>
                </a:hlinkClick>
              </a:rPr>
              <a:t>independent</a:t>
            </a:r>
            <a:r>
              <a:rPr lang="es" sz="1200">
                <a:solidFill>
                  <a:srgbClr val="202122"/>
                </a:solidFill>
                <a:highlight>
                  <a:srgbClr val="FFFFFF"/>
                </a:highlight>
              </a:rPr>
              <a:t> sample from </a:t>
            </a:r>
            <a:r>
              <a:rPr i="1" lang="es" sz="1200">
                <a:solidFill>
                  <a:srgbClr val="202122"/>
                </a:solidFill>
              </a:rPr>
              <a:t>n</a:t>
            </a:r>
            <a:r>
              <a:rPr lang="es" sz="1200">
                <a:solidFill>
                  <a:srgbClr val="202122"/>
                </a:solidFill>
                <a:highlight>
                  <a:srgbClr val="FFFFFF"/>
                </a:highlight>
              </a:rPr>
              <a:t> of </a:t>
            </a:r>
            <a:r>
              <a:rPr i="1" lang="es" sz="1200">
                <a:solidFill>
                  <a:srgbClr val="202122"/>
                </a:solidFill>
              </a:rPr>
              <a:t>N ≥ n</a:t>
            </a:r>
            <a:r>
              <a:rPr lang="es" sz="1200">
                <a:solidFill>
                  <a:srgbClr val="202122"/>
                </a:solidFill>
                <a:highlight>
                  <a:srgbClr val="FFFFFF"/>
                </a:highlight>
              </a:rPr>
              <a:t> distinct strata with a common mean </a:t>
            </a:r>
            <a:r>
              <a:rPr i="1" lang="es" sz="1200">
                <a:solidFill>
                  <a:srgbClr val="202122"/>
                </a:solidFill>
              </a:rPr>
              <a:t>μ</a:t>
            </a:r>
            <a:r>
              <a:rPr lang="es" sz="1200">
                <a:solidFill>
                  <a:srgbClr val="202122"/>
                </a:solidFill>
                <a:highlight>
                  <a:srgbClr val="FFFFFF"/>
                </a:highlight>
              </a:rPr>
              <a:t>. Suppose further that  </a:t>
            </a:r>
            <a:r>
              <a:rPr lang="es" sz="1200">
                <a:solidFill>
                  <a:srgbClr val="202122"/>
                </a:solidFill>
              </a:rPr>
              <a:t>πi </a:t>
            </a:r>
            <a:r>
              <a:rPr lang="es" sz="1200">
                <a:solidFill>
                  <a:srgbClr val="202122"/>
                </a:solidFill>
                <a:highlight>
                  <a:srgbClr val="FFFFFF"/>
                </a:highlight>
              </a:rPr>
              <a:t>is the </a:t>
            </a:r>
            <a:r>
              <a:rPr lang="es" sz="1200">
                <a:solidFill>
                  <a:srgbClr val="0B0080"/>
                </a:solidFill>
                <a:uFill>
                  <a:noFill/>
                </a:uFill>
                <a:hlinkClick r:id="rId3">
                  <a:extLst>
                    <a:ext uri="{A12FA001-AC4F-418D-AE19-62706E023703}">
                      <ahyp:hlinkClr val="tx"/>
                    </a:ext>
                  </a:extLst>
                </a:hlinkClick>
              </a:rPr>
              <a:t>inclusion probability</a:t>
            </a:r>
            <a:r>
              <a:rPr lang="es" sz="1200">
                <a:solidFill>
                  <a:srgbClr val="202122"/>
                </a:solidFill>
                <a:highlight>
                  <a:srgbClr val="FFFFFF"/>
                </a:highlight>
              </a:rPr>
              <a:t>(베이지안 추정 확률) that a randomly sampled individual in a superpopulation belongs to the </a:t>
            </a:r>
            <a:r>
              <a:rPr i="1" lang="es" sz="1200">
                <a:solidFill>
                  <a:srgbClr val="202122"/>
                </a:solidFill>
              </a:rPr>
              <a:t>i</a:t>
            </a:r>
            <a:r>
              <a:rPr lang="es" sz="1200">
                <a:solidFill>
                  <a:srgbClr val="202122"/>
                </a:solidFill>
                <a:highlight>
                  <a:srgbClr val="FFFFFF"/>
                </a:highlight>
              </a:rPr>
              <a:t>th stratum.</a:t>
            </a:r>
            <a:endParaRPr sz="1200"/>
          </a:p>
          <a:p>
            <a:pPr indent="0" lvl="0" marL="0" rtl="0" algn="l">
              <a:lnSpc>
                <a:spcPct val="115000"/>
              </a:lnSpc>
              <a:spcBef>
                <a:spcPts val="0"/>
              </a:spcBef>
              <a:spcAft>
                <a:spcPts val="0"/>
              </a:spcAft>
              <a:buNone/>
            </a:pPr>
            <a:r>
              <a:t/>
            </a:r>
            <a:endParaRPr sz="1200"/>
          </a:p>
          <a:p>
            <a:pPr indent="0" lvl="0" marL="0" rtl="0" algn="l">
              <a:lnSpc>
                <a:spcPct val="130000"/>
              </a:lnSpc>
              <a:spcBef>
                <a:spcPts val="0"/>
              </a:spcBef>
              <a:spcAft>
                <a:spcPts val="0"/>
              </a:spcAft>
              <a:buNone/>
            </a:pPr>
            <a:r>
              <a:rPr lang="es" sz="1200">
                <a:solidFill>
                  <a:schemeClr val="dk1"/>
                </a:solidFill>
                <a:highlight>
                  <a:srgbClr val="FFFFFF"/>
                </a:highlight>
              </a:rPr>
              <a:t>Horvitz–Thompson estimator : </a:t>
            </a:r>
            <a:r>
              <a:rPr lang="es" sz="1200">
                <a:solidFill>
                  <a:schemeClr val="dk1"/>
                </a:solidFill>
                <a:highlight>
                  <a:srgbClr val="FDFDFD"/>
                </a:highlight>
              </a:rPr>
              <a:t>계층화된 표본에서 의사 모집단 전체와 평균을 추정하는 방법</a:t>
            </a:r>
            <a:endParaRPr sz="1200">
              <a:solidFill>
                <a:schemeClr val="dk1"/>
              </a:solidFill>
              <a:highlight>
                <a:srgbClr val="FDFDFD"/>
              </a:highlight>
            </a:endParaRPr>
          </a:p>
          <a:p>
            <a:pPr indent="0" lvl="0" marL="0" rtl="0" algn="l">
              <a:lnSpc>
                <a:spcPct val="130000"/>
              </a:lnSpc>
              <a:spcBef>
                <a:spcPts val="600"/>
              </a:spcBef>
              <a:spcAft>
                <a:spcPts val="600"/>
              </a:spcAft>
              <a:buNone/>
            </a:pPr>
            <a:r>
              <a:rPr lang="es" sz="1200">
                <a:solidFill>
                  <a:schemeClr val="dk1"/>
                </a:solidFill>
                <a:highlight>
                  <a:srgbClr val="FDFDFD"/>
                </a:highlight>
              </a:rPr>
              <a:t>설문조사 분석에 자주 적용되며 누락된 데이터와 많은 불평등 선택 확률 소스를 설명하는 데 사용할 수 있음</a:t>
            </a:r>
            <a:endParaRPr sz="1200">
              <a:solidFill>
                <a:schemeClr val="dk1"/>
              </a:solidFill>
              <a:highlight>
                <a:srgbClr val="FDFDFD"/>
              </a:highlight>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1005a57910b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1005a57910b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1005a57910b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1005a57910b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residual dependence coefficient : measure of residual dependence between extreme values in the presence of asymptotic independence(marginal distributions have Weibull-type)</a:t>
            </a:r>
            <a:endParaRPr/>
          </a:p>
          <a:p>
            <a:pPr indent="0" lvl="0" marL="0" rtl="0" algn="l">
              <a:spcBef>
                <a:spcPts val="0"/>
              </a:spcBef>
              <a:spcAft>
                <a:spcPts val="0"/>
              </a:spcAft>
              <a:buNone/>
            </a:pPr>
            <a:r>
              <a:t/>
            </a:r>
            <a:endParaRPr/>
          </a:p>
          <a:p>
            <a:pPr indent="0" lvl="0" marL="0" rtl="0" algn="l">
              <a:spcBef>
                <a:spcPts val="0"/>
              </a:spcBef>
              <a:spcAft>
                <a:spcPts val="0"/>
              </a:spcAft>
              <a:buNone/>
            </a:pPr>
            <a:r>
              <a:rPr lang="es">
                <a:solidFill>
                  <a:schemeClr val="dk1"/>
                </a:solidFill>
              </a:rPr>
              <a:t>Weibull distribution: </a:t>
            </a:r>
            <a:r>
              <a:rPr lang="es" sz="1200">
                <a:solidFill>
                  <a:schemeClr val="dk1"/>
                </a:solidFill>
              </a:rPr>
              <a:t>실패율이 시간의 거듭제곱에 비례하는 경우 지정된 실패 횟수 간의 시간을 측정하는 연속 확률 분포</a:t>
            </a:r>
            <a:endParaRPr>
              <a:solidFill>
                <a:schemeClr val="dk1"/>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1005a57910b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1005a57910b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1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04800" lvl="0" marL="457200" algn="ctr">
              <a:spcBef>
                <a:spcPts val="0"/>
              </a:spcBef>
              <a:spcAft>
                <a:spcPts val="0"/>
              </a:spcAft>
              <a:buSzPts val="1200"/>
              <a:buChar char="●"/>
              <a:defRPr/>
            </a:lvl1pPr>
            <a:lvl2pPr indent="-304800" lvl="1" marL="914400" algn="ctr">
              <a:spcBef>
                <a:spcPts val="1600"/>
              </a:spcBef>
              <a:spcAft>
                <a:spcPts val="0"/>
              </a:spcAft>
              <a:buSzPts val="1200"/>
              <a:buChar char="○"/>
              <a:defRPr/>
            </a:lvl2pPr>
            <a:lvl3pPr indent="-304800" lvl="2" marL="1371600" algn="ctr">
              <a:spcBef>
                <a:spcPts val="1600"/>
              </a:spcBef>
              <a:spcAft>
                <a:spcPts val="0"/>
              </a:spcAft>
              <a:buSzPts val="1200"/>
              <a:buChar char="■"/>
              <a:defRPr/>
            </a:lvl3pPr>
            <a:lvl4pPr indent="-304800" lvl="3" marL="1828800" algn="ctr">
              <a:spcBef>
                <a:spcPts val="1600"/>
              </a:spcBef>
              <a:spcAft>
                <a:spcPts val="0"/>
              </a:spcAft>
              <a:buSzPts val="1200"/>
              <a:buChar char="●"/>
              <a:defRPr/>
            </a:lvl4pPr>
            <a:lvl5pPr indent="-304800" lvl="4" marL="2286000" algn="ctr">
              <a:spcBef>
                <a:spcPts val="1600"/>
              </a:spcBef>
              <a:spcAft>
                <a:spcPts val="0"/>
              </a:spcAft>
              <a:buSzPts val="1200"/>
              <a:buChar char="○"/>
              <a:defRPr/>
            </a:lvl5pPr>
            <a:lvl6pPr indent="-304800" lvl="5" marL="2743200" algn="ctr">
              <a:spcBef>
                <a:spcPts val="1600"/>
              </a:spcBef>
              <a:spcAft>
                <a:spcPts val="0"/>
              </a:spcAft>
              <a:buSzPts val="1200"/>
              <a:buChar char="■"/>
              <a:defRPr/>
            </a:lvl6pPr>
            <a:lvl7pPr indent="-304800" lvl="6" marL="3200400" algn="ctr">
              <a:spcBef>
                <a:spcPts val="1600"/>
              </a:spcBef>
              <a:spcAft>
                <a:spcPts val="0"/>
              </a:spcAft>
              <a:buSzPts val="1200"/>
              <a:buChar char="●"/>
              <a:defRPr/>
            </a:lvl7pPr>
            <a:lvl8pPr indent="-304800" lvl="7" marL="3657600" algn="ctr">
              <a:spcBef>
                <a:spcPts val="1600"/>
              </a:spcBef>
              <a:spcAft>
                <a:spcPts val="0"/>
              </a:spcAft>
              <a:buSzPts val="1200"/>
              <a:buChar char="○"/>
              <a:defRPr/>
            </a:lvl8pPr>
            <a:lvl9pPr indent="-304800" lvl="8" marL="4114800" algn="ctr">
              <a:spcBef>
                <a:spcPts val="1600"/>
              </a:spcBef>
              <a:spcAft>
                <a:spcPts val="1600"/>
              </a:spcAft>
              <a:buSzPts val="12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180000" y="307450"/>
            <a:ext cx="8784000" cy="572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1600"/>
              </a:spcBef>
              <a:spcAft>
                <a:spcPts val="0"/>
              </a:spcAft>
              <a:buSzPts val="1200"/>
              <a:buChar char="○"/>
              <a:defRPr/>
            </a:lvl2pPr>
            <a:lvl3pPr indent="-304800" lvl="2" marL="1371600">
              <a:spcBef>
                <a:spcPts val="1600"/>
              </a:spcBef>
              <a:spcAft>
                <a:spcPts val="0"/>
              </a:spcAft>
              <a:buSzPts val="1200"/>
              <a:buChar char="■"/>
              <a:defRPr/>
            </a:lvl3pPr>
            <a:lvl4pPr indent="-304800" lvl="3" marL="1828800">
              <a:spcBef>
                <a:spcPts val="1600"/>
              </a:spcBef>
              <a:spcAft>
                <a:spcPts val="0"/>
              </a:spcAft>
              <a:buSzPts val="1200"/>
              <a:buChar char="●"/>
              <a:defRPr/>
            </a:lvl4pPr>
            <a:lvl5pPr indent="-304800" lvl="4" marL="2286000">
              <a:spcBef>
                <a:spcPts val="1600"/>
              </a:spcBef>
              <a:spcAft>
                <a:spcPts val="0"/>
              </a:spcAft>
              <a:buSzPts val="1200"/>
              <a:buChar char="○"/>
              <a:defRPr/>
            </a:lvl5pPr>
            <a:lvl6pPr indent="-304800" lvl="5" marL="2743200">
              <a:spcBef>
                <a:spcPts val="1600"/>
              </a:spcBef>
              <a:spcAft>
                <a:spcPts val="0"/>
              </a:spcAft>
              <a:buSzPts val="1200"/>
              <a:buChar char="■"/>
              <a:defRPr/>
            </a:lvl6pPr>
            <a:lvl7pPr indent="-304800" lvl="6" marL="3200400">
              <a:spcBef>
                <a:spcPts val="1600"/>
              </a:spcBef>
              <a:spcAft>
                <a:spcPts val="0"/>
              </a:spcAft>
              <a:buSzPts val="1200"/>
              <a:buChar char="●"/>
              <a:defRPr/>
            </a:lvl7pPr>
            <a:lvl8pPr indent="-304800" lvl="7" marL="3657600">
              <a:spcBef>
                <a:spcPts val="1600"/>
              </a:spcBef>
              <a:spcAft>
                <a:spcPts val="0"/>
              </a:spcAft>
              <a:buSzPts val="1200"/>
              <a:buChar char="○"/>
              <a:defRPr/>
            </a:lvl8pPr>
            <a:lvl9pPr indent="-304800" lvl="8" marL="4114800">
              <a:spcBef>
                <a:spcPts val="1600"/>
              </a:spcBef>
              <a:spcAft>
                <a:spcPts val="1600"/>
              </a:spcAft>
              <a:buSzPts val="12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180000" y="307450"/>
            <a:ext cx="8784000" cy="572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180000" y="307450"/>
            <a:ext cx="87840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2400"/>
              <a:buNone/>
              <a:defRPr b="1"/>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1600"/>
              </a:spcBef>
              <a:spcAft>
                <a:spcPts val="0"/>
              </a:spcAft>
              <a:buSzPts val="1200"/>
              <a:buChar char="○"/>
              <a:defRPr/>
            </a:lvl2pPr>
            <a:lvl3pPr indent="-304800" lvl="2" marL="1371600">
              <a:spcBef>
                <a:spcPts val="1600"/>
              </a:spcBef>
              <a:spcAft>
                <a:spcPts val="0"/>
              </a:spcAft>
              <a:buSzPts val="1200"/>
              <a:buChar char="■"/>
              <a:defRPr/>
            </a:lvl3pPr>
            <a:lvl4pPr indent="-304800" lvl="3" marL="1828800">
              <a:spcBef>
                <a:spcPts val="1600"/>
              </a:spcBef>
              <a:spcAft>
                <a:spcPts val="0"/>
              </a:spcAft>
              <a:buSzPts val="1200"/>
              <a:buChar char="●"/>
              <a:defRPr/>
            </a:lvl4pPr>
            <a:lvl5pPr indent="-304800" lvl="4" marL="2286000">
              <a:spcBef>
                <a:spcPts val="1600"/>
              </a:spcBef>
              <a:spcAft>
                <a:spcPts val="0"/>
              </a:spcAft>
              <a:buSzPts val="1200"/>
              <a:buChar char="○"/>
              <a:defRPr/>
            </a:lvl5pPr>
            <a:lvl6pPr indent="-304800" lvl="5" marL="2743200">
              <a:spcBef>
                <a:spcPts val="1600"/>
              </a:spcBef>
              <a:spcAft>
                <a:spcPts val="0"/>
              </a:spcAft>
              <a:buSzPts val="1200"/>
              <a:buChar char="■"/>
              <a:defRPr/>
            </a:lvl6pPr>
            <a:lvl7pPr indent="-304800" lvl="6" marL="3200400">
              <a:spcBef>
                <a:spcPts val="1600"/>
              </a:spcBef>
              <a:spcAft>
                <a:spcPts val="0"/>
              </a:spcAft>
              <a:buSzPts val="1200"/>
              <a:buChar char="●"/>
              <a:defRPr/>
            </a:lvl7pPr>
            <a:lvl8pPr indent="-304800" lvl="7" marL="3657600">
              <a:spcBef>
                <a:spcPts val="1600"/>
              </a:spcBef>
              <a:spcAft>
                <a:spcPts val="0"/>
              </a:spcAft>
              <a:buSzPts val="1200"/>
              <a:buChar char="○"/>
              <a:defRPr/>
            </a:lvl8pPr>
            <a:lvl9pPr indent="-304800" lvl="8" marL="4114800">
              <a:spcBef>
                <a:spcPts val="1600"/>
              </a:spcBef>
              <a:spcAft>
                <a:spcPts val="1600"/>
              </a:spcAft>
              <a:buSzPts val="12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2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180000" y="307450"/>
            <a:ext cx="8784000" cy="572700"/>
          </a:xfrm>
          <a:prstGeom prst="rect">
            <a:avLst/>
          </a:prstGeom>
          <a:noFill/>
          <a:ln>
            <a:noFill/>
          </a:ln>
        </p:spPr>
        <p:txBody>
          <a:bodyPr anchorCtr="0" anchor="t" bIns="91425" lIns="91425" spcFirstLastPara="1" rIns="91425" wrap="square" tIns="91425">
            <a:noAutofit/>
          </a:bodyPr>
          <a:lstStyle>
            <a:lvl1pPr lvl="0" algn="ctr">
              <a:spcBef>
                <a:spcPts val="0"/>
              </a:spcBef>
              <a:spcAft>
                <a:spcPts val="0"/>
              </a:spcAft>
              <a:buClr>
                <a:schemeClr val="dk1"/>
              </a:buClr>
              <a:buSzPts val="2400"/>
              <a:buFont typeface="Fira Sans Extra Condensed"/>
              <a:buNone/>
              <a:defRPr sz="2400">
                <a:solidFill>
                  <a:schemeClr val="dk1"/>
                </a:solidFill>
                <a:latin typeface="Fira Sans Extra Condensed"/>
                <a:ea typeface="Fira Sans Extra Condensed"/>
                <a:cs typeface="Fira Sans Extra Condensed"/>
                <a:sym typeface="Fira Sans Extra Condensed"/>
              </a:defRPr>
            </a:lvl1pPr>
            <a:lvl2pPr lvl="1" algn="ctr">
              <a:spcBef>
                <a:spcPts val="0"/>
              </a:spcBef>
              <a:spcAft>
                <a:spcPts val="0"/>
              </a:spcAft>
              <a:buClr>
                <a:schemeClr val="dk1"/>
              </a:buClr>
              <a:buSzPts val="2800"/>
              <a:buNone/>
              <a:defRPr sz="2800">
                <a:solidFill>
                  <a:schemeClr val="dk1"/>
                </a:solidFill>
              </a:defRPr>
            </a:lvl2pPr>
            <a:lvl3pPr lvl="2" algn="ctr">
              <a:spcBef>
                <a:spcPts val="0"/>
              </a:spcBef>
              <a:spcAft>
                <a:spcPts val="0"/>
              </a:spcAft>
              <a:buClr>
                <a:schemeClr val="dk1"/>
              </a:buClr>
              <a:buSzPts val="2800"/>
              <a:buNone/>
              <a:defRPr sz="2800">
                <a:solidFill>
                  <a:schemeClr val="dk1"/>
                </a:solidFill>
              </a:defRPr>
            </a:lvl3pPr>
            <a:lvl4pPr lvl="3" algn="ctr">
              <a:spcBef>
                <a:spcPts val="0"/>
              </a:spcBef>
              <a:spcAft>
                <a:spcPts val="0"/>
              </a:spcAft>
              <a:buClr>
                <a:schemeClr val="dk1"/>
              </a:buClr>
              <a:buSzPts val="2800"/>
              <a:buNone/>
              <a:defRPr sz="2800">
                <a:solidFill>
                  <a:schemeClr val="dk1"/>
                </a:solidFill>
              </a:defRPr>
            </a:lvl4pPr>
            <a:lvl5pPr lvl="4" algn="ctr">
              <a:spcBef>
                <a:spcPts val="0"/>
              </a:spcBef>
              <a:spcAft>
                <a:spcPts val="0"/>
              </a:spcAft>
              <a:buClr>
                <a:schemeClr val="dk1"/>
              </a:buClr>
              <a:buSzPts val="2800"/>
              <a:buNone/>
              <a:defRPr sz="2800">
                <a:solidFill>
                  <a:schemeClr val="dk1"/>
                </a:solidFill>
              </a:defRPr>
            </a:lvl5pPr>
            <a:lvl6pPr lvl="5" algn="ctr">
              <a:spcBef>
                <a:spcPts val="0"/>
              </a:spcBef>
              <a:spcAft>
                <a:spcPts val="0"/>
              </a:spcAft>
              <a:buClr>
                <a:schemeClr val="dk1"/>
              </a:buClr>
              <a:buSzPts val="2800"/>
              <a:buNone/>
              <a:defRPr sz="2800">
                <a:solidFill>
                  <a:schemeClr val="dk1"/>
                </a:solidFill>
              </a:defRPr>
            </a:lvl6pPr>
            <a:lvl7pPr lvl="6" algn="ctr">
              <a:spcBef>
                <a:spcPts val="0"/>
              </a:spcBef>
              <a:spcAft>
                <a:spcPts val="0"/>
              </a:spcAft>
              <a:buClr>
                <a:schemeClr val="dk1"/>
              </a:buClr>
              <a:buSzPts val="2800"/>
              <a:buNone/>
              <a:defRPr sz="2800">
                <a:solidFill>
                  <a:schemeClr val="dk1"/>
                </a:solidFill>
              </a:defRPr>
            </a:lvl7pPr>
            <a:lvl8pPr lvl="7" algn="ctr">
              <a:spcBef>
                <a:spcPts val="0"/>
              </a:spcBef>
              <a:spcAft>
                <a:spcPts val="0"/>
              </a:spcAft>
              <a:buClr>
                <a:schemeClr val="dk1"/>
              </a:buClr>
              <a:buSzPts val="2800"/>
              <a:buNone/>
              <a:defRPr sz="2800">
                <a:solidFill>
                  <a:schemeClr val="dk1"/>
                </a:solidFill>
              </a:defRPr>
            </a:lvl8pPr>
            <a:lvl9pPr lvl="8" algn="ctr">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04800" lvl="0" marL="457200">
              <a:lnSpc>
                <a:spcPct val="115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1pPr>
            <a:lvl2pPr indent="-304800" lvl="1" marL="914400">
              <a:lnSpc>
                <a:spcPct val="115000"/>
              </a:lnSpc>
              <a:spcBef>
                <a:spcPts val="1600"/>
              </a:spcBef>
              <a:spcAft>
                <a:spcPts val="0"/>
              </a:spcAft>
              <a:buClr>
                <a:schemeClr val="dk1"/>
              </a:buClr>
              <a:buSzPts val="1200"/>
              <a:buFont typeface="Roboto"/>
              <a:buChar char="○"/>
              <a:defRPr sz="1200">
                <a:solidFill>
                  <a:schemeClr val="dk1"/>
                </a:solidFill>
                <a:latin typeface="Roboto"/>
                <a:ea typeface="Roboto"/>
                <a:cs typeface="Roboto"/>
                <a:sym typeface="Roboto"/>
              </a:defRPr>
            </a:lvl2pPr>
            <a:lvl3pPr indent="-304800" lvl="2" marL="1371600">
              <a:lnSpc>
                <a:spcPct val="115000"/>
              </a:lnSpc>
              <a:spcBef>
                <a:spcPts val="1600"/>
              </a:spcBef>
              <a:spcAft>
                <a:spcPts val="0"/>
              </a:spcAft>
              <a:buClr>
                <a:schemeClr val="dk1"/>
              </a:buClr>
              <a:buSzPts val="1200"/>
              <a:buFont typeface="Roboto"/>
              <a:buChar char="■"/>
              <a:defRPr sz="1200">
                <a:solidFill>
                  <a:schemeClr val="dk1"/>
                </a:solidFill>
                <a:latin typeface="Roboto"/>
                <a:ea typeface="Roboto"/>
                <a:cs typeface="Roboto"/>
                <a:sym typeface="Roboto"/>
              </a:defRPr>
            </a:lvl3pPr>
            <a:lvl4pPr indent="-304800" lvl="3" marL="1828800">
              <a:lnSpc>
                <a:spcPct val="115000"/>
              </a:lnSpc>
              <a:spcBef>
                <a:spcPts val="1600"/>
              </a:spcBef>
              <a:spcAft>
                <a:spcPts val="0"/>
              </a:spcAft>
              <a:buClr>
                <a:schemeClr val="dk1"/>
              </a:buClr>
              <a:buSzPts val="1200"/>
              <a:buFont typeface="Roboto"/>
              <a:buChar char="●"/>
              <a:defRPr sz="1200">
                <a:solidFill>
                  <a:schemeClr val="dk1"/>
                </a:solidFill>
                <a:latin typeface="Roboto"/>
                <a:ea typeface="Roboto"/>
                <a:cs typeface="Roboto"/>
                <a:sym typeface="Roboto"/>
              </a:defRPr>
            </a:lvl4pPr>
            <a:lvl5pPr indent="-304800" lvl="4" marL="2286000">
              <a:lnSpc>
                <a:spcPct val="115000"/>
              </a:lnSpc>
              <a:spcBef>
                <a:spcPts val="1600"/>
              </a:spcBef>
              <a:spcAft>
                <a:spcPts val="0"/>
              </a:spcAft>
              <a:buClr>
                <a:schemeClr val="dk1"/>
              </a:buClr>
              <a:buSzPts val="1200"/>
              <a:buFont typeface="Roboto"/>
              <a:buChar char="○"/>
              <a:defRPr sz="1200">
                <a:solidFill>
                  <a:schemeClr val="dk1"/>
                </a:solidFill>
                <a:latin typeface="Roboto"/>
                <a:ea typeface="Roboto"/>
                <a:cs typeface="Roboto"/>
                <a:sym typeface="Roboto"/>
              </a:defRPr>
            </a:lvl5pPr>
            <a:lvl6pPr indent="-304800" lvl="5" marL="2743200">
              <a:lnSpc>
                <a:spcPct val="115000"/>
              </a:lnSpc>
              <a:spcBef>
                <a:spcPts val="1600"/>
              </a:spcBef>
              <a:spcAft>
                <a:spcPts val="0"/>
              </a:spcAft>
              <a:buClr>
                <a:schemeClr val="dk1"/>
              </a:buClr>
              <a:buSzPts val="1200"/>
              <a:buFont typeface="Roboto"/>
              <a:buChar char="■"/>
              <a:defRPr sz="1200">
                <a:solidFill>
                  <a:schemeClr val="dk1"/>
                </a:solidFill>
                <a:latin typeface="Roboto"/>
                <a:ea typeface="Roboto"/>
                <a:cs typeface="Roboto"/>
                <a:sym typeface="Roboto"/>
              </a:defRPr>
            </a:lvl6pPr>
            <a:lvl7pPr indent="-304800" lvl="6" marL="3200400">
              <a:lnSpc>
                <a:spcPct val="115000"/>
              </a:lnSpc>
              <a:spcBef>
                <a:spcPts val="1600"/>
              </a:spcBef>
              <a:spcAft>
                <a:spcPts val="0"/>
              </a:spcAft>
              <a:buClr>
                <a:schemeClr val="dk1"/>
              </a:buClr>
              <a:buSzPts val="1200"/>
              <a:buFont typeface="Roboto"/>
              <a:buChar char="●"/>
              <a:defRPr sz="1200">
                <a:solidFill>
                  <a:schemeClr val="dk1"/>
                </a:solidFill>
                <a:latin typeface="Roboto"/>
                <a:ea typeface="Roboto"/>
                <a:cs typeface="Roboto"/>
                <a:sym typeface="Roboto"/>
              </a:defRPr>
            </a:lvl7pPr>
            <a:lvl8pPr indent="-304800" lvl="7" marL="3657600">
              <a:lnSpc>
                <a:spcPct val="115000"/>
              </a:lnSpc>
              <a:spcBef>
                <a:spcPts val="1600"/>
              </a:spcBef>
              <a:spcAft>
                <a:spcPts val="0"/>
              </a:spcAft>
              <a:buClr>
                <a:schemeClr val="dk1"/>
              </a:buClr>
              <a:buSzPts val="1200"/>
              <a:buFont typeface="Roboto"/>
              <a:buChar char="○"/>
              <a:defRPr sz="1200">
                <a:solidFill>
                  <a:schemeClr val="dk1"/>
                </a:solidFill>
                <a:latin typeface="Roboto"/>
                <a:ea typeface="Roboto"/>
                <a:cs typeface="Roboto"/>
                <a:sym typeface="Roboto"/>
              </a:defRPr>
            </a:lvl8pPr>
            <a:lvl9pPr indent="-304800" lvl="8" marL="4114800">
              <a:lnSpc>
                <a:spcPct val="115000"/>
              </a:lnSpc>
              <a:spcBef>
                <a:spcPts val="1600"/>
              </a:spcBef>
              <a:spcAft>
                <a:spcPts val="1600"/>
              </a:spcAft>
              <a:buClr>
                <a:schemeClr val="dk1"/>
              </a:buClr>
              <a:buSzPts val="1200"/>
              <a:buFont typeface="Roboto"/>
              <a:buChar char="■"/>
              <a:defRPr sz="1200">
                <a:solidFill>
                  <a:schemeClr val="dk1"/>
                </a:solidFill>
                <a:latin typeface="Roboto"/>
                <a:ea typeface="Roboto"/>
                <a:cs typeface="Roboto"/>
                <a:sym typeface="Roboto"/>
              </a:defRPr>
            </a:lvl9pPr>
          </a:lstStyle>
          <a:p/>
        </p:txBody>
      </p:sp>
      <p:sp>
        <p:nvSpPr>
          <p:cNvPr id="8" name="Google Shape;8;p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solidFill>
                  <a:schemeClr val="dk1"/>
                </a:solidFill>
                <a:latin typeface="Roboto"/>
                <a:ea typeface="Roboto"/>
                <a:cs typeface="Roboto"/>
                <a:sym typeface="Roboto"/>
              </a:defRPr>
            </a:lvl1pPr>
            <a:lvl2pPr lvl="1" algn="r">
              <a:buNone/>
              <a:defRPr sz="1300">
                <a:solidFill>
                  <a:schemeClr val="dk1"/>
                </a:solidFill>
                <a:latin typeface="Roboto"/>
                <a:ea typeface="Roboto"/>
                <a:cs typeface="Roboto"/>
                <a:sym typeface="Roboto"/>
              </a:defRPr>
            </a:lvl2pPr>
            <a:lvl3pPr lvl="2" algn="r">
              <a:buNone/>
              <a:defRPr sz="1300">
                <a:solidFill>
                  <a:schemeClr val="dk1"/>
                </a:solidFill>
                <a:latin typeface="Roboto"/>
                <a:ea typeface="Roboto"/>
                <a:cs typeface="Roboto"/>
                <a:sym typeface="Roboto"/>
              </a:defRPr>
            </a:lvl3pPr>
            <a:lvl4pPr lvl="3" algn="r">
              <a:buNone/>
              <a:defRPr sz="1300">
                <a:solidFill>
                  <a:schemeClr val="dk1"/>
                </a:solidFill>
                <a:latin typeface="Roboto"/>
                <a:ea typeface="Roboto"/>
                <a:cs typeface="Roboto"/>
                <a:sym typeface="Roboto"/>
              </a:defRPr>
            </a:lvl4pPr>
            <a:lvl5pPr lvl="4" algn="r">
              <a:buNone/>
              <a:defRPr sz="1300">
                <a:solidFill>
                  <a:schemeClr val="dk1"/>
                </a:solidFill>
                <a:latin typeface="Roboto"/>
                <a:ea typeface="Roboto"/>
                <a:cs typeface="Roboto"/>
                <a:sym typeface="Roboto"/>
              </a:defRPr>
            </a:lvl5pPr>
            <a:lvl6pPr lvl="5" algn="r">
              <a:buNone/>
              <a:defRPr sz="1300">
                <a:solidFill>
                  <a:schemeClr val="dk1"/>
                </a:solidFill>
                <a:latin typeface="Roboto"/>
                <a:ea typeface="Roboto"/>
                <a:cs typeface="Roboto"/>
                <a:sym typeface="Roboto"/>
              </a:defRPr>
            </a:lvl6pPr>
            <a:lvl7pPr lvl="6" algn="r">
              <a:buNone/>
              <a:defRPr sz="1300">
                <a:solidFill>
                  <a:schemeClr val="dk1"/>
                </a:solidFill>
                <a:latin typeface="Roboto"/>
                <a:ea typeface="Roboto"/>
                <a:cs typeface="Roboto"/>
                <a:sym typeface="Roboto"/>
              </a:defRPr>
            </a:lvl7pPr>
            <a:lvl8pPr lvl="7" algn="r">
              <a:buNone/>
              <a:defRPr sz="1300">
                <a:solidFill>
                  <a:schemeClr val="dk1"/>
                </a:solidFill>
                <a:latin typeface="Roboto"/>
                <a:ea typeface="Roboto"/>
                <a:cs typeface="Roboto"/>
                <a:sym typeface="Roboto"/>
              </a:defRPr>
            </a:lvl8pPr>
            <a:lvl9pPr lvl="8" algn="r">
              <a:buNone/>
              <a:defRPr sz="1300">
                <a:solidFill>
                  <a:schemeClr val="dk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1620">
          <p15:clr>
            <a:srgbClr val="EA4335"/>
          </p15:clr>
        </p15:guide>
        <p15:guide id="2" pos="2880">
          <p15:clr>
            <a:srgbClr val="EA4335"/>
          </p15:clr>
        </p15:guide>
        <p15:guide id="3" pos="5477">
          <p15:clr>
            <a:srgbClr val="EA4335"/>
          </p15:clr>
        </p15:guide>
        <p15:guide id="4" pos="1497">
          <p15:clr>
            <a:srgbClr val="EA4335"/>
          </p15:clr>
        </p15:guide>
        <p15:guide id="5" pos="4263">
          <p15:clr>
            <a:srgbClr val="EA4335"/>
          </p15:clr>
        </p15:guide>
        <p15:guide id="6" pos="288">
          <p15:clr>
            <a:srgbClr val="EA4335"/>
          </p15:clr>
        </p15:guide>
        <p15:guide id="7" orient="horz" pos="257">
          <p15:clr>
            <a:srgbClr val="EA4335"/>
          </p15:clr>
        </p15:guide>
        <p15:guide id="8" orient="horz" pos="2988">
          <p15:clr>
            <a:srgbClr val="EA4335"/>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9.png"/><Relationship Id="rId4" Type="http://schemas.openxmlformats.org/officeDocument/2006/relationships/image" Target="../media/image5.png"/><Relationship Id="rId5" Type="http://schemas.openxmlformats.org/officeDocument/2006/relationships/image" Target="../media/image4.png"/><Relationship Id="rId6"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1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8.png"/><Relationship Id="rId4" Type="http://schemas.openxmlformats.org/officeDocument/2006/relationships/image" Target="../media/image20.png"/><Relationship Id="rId5" Type="http://schemas.openxmlformats.org/officeDocument/2006/relationships/image" Target="../media/image15.png"/><Relationship Id="rId6" Type="http://schemas.openxmlformats.org/officeDocument/2006/relationships/image" Target="../media/image16.png"/><Relationship Id="rId7" Type="http://schemas.openxmlformats.org/officeDocument/2006/relationships/image" Target="../media/image18.png"/><Relationship Id="rId8"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4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33.png"/><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1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12.png"/><Relationship Id="rId4" Type="http://schemas.openxmlformats.org/officeDocument/2006/relationships/image" Target="../media/image21.png"/><Relationship Id="rId5" Type="http://schemas.openxmlformats.org/officeDocument/2006/relationships/image" Target="../media/image17.png"/><Relationship Id="rId6" Type="http://schemas.openxmlformats.org/officeDocument/2006/relationships/image" Target="../media/image1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27.png"/><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23.png"/><Relationship Id="rId4" Type="http://schemas.openxmlformats.org/officeDocument/2006/relationships/image" Target="../media/image26.png"/><Relationship Id="rId5" Type="http://schemas.openxmlformats.org/officeDocument/2006/relationships/image" Target="../media/image2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25.png"/><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40.png"/><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image" Target="../media/image3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 Id="rId3" Type="http://schemas.openxmlformats.org/officeDocument/2006/relationships/image" Target="../media/image3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 Id="rId3" Type="http://schemas.openxmlformats.org/officeDocument/2006/relationships/image" Target="../media/image2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 Id="rId3" Type="http://schemas.openxmlformats.org/officeDocument/2006/relationships/image" Target="../media/image32.png"/><Relationship Id="rId4" Type="http://schemas.openxmlformats.org/officeDocument/2006/relationships/image" Target="../media/image31.png"/><Relationship Id="rId10" Type="http://schemas.openxmlformats.org/officeDocument/2006/relationships/image" Target="../media/image42.png"/><Relationship Id="rId9" Type="http://schemas.openxmlformats.org/officeDocument/2006/relationships/image" Target="../media/image49.png"/><Relationship Id="rId5" Type="http://schemas.openxmlformats.org/officeDocument/2006/relationships/image" Target="../media/image34.png"/><Relationship Id="rId6" Type="http://schemas.openxmlformats.org/officeDocument/2006/relationships/image" Target="../media/image36.png"/><Relationship Id="rId7" Type="http://schemas.openxmlformats.org/officeDocument/2006/relationships/image" Target="../media/image38.png"/><Relationship Id="rId8" Type="http://schemas.openxmlformats.org/officeDocument/2006/relationships/image" Target="../media/image3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 Id="rId3" Type="http://schemas.openxmlformats.org/officeDocument/2006/relationships/image" Target="../media/image4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 Id="rId3" Type="http://schemas.openxmlformats.org/officeDocument/2006/relationships/image" Target="../media/image4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 Id="rId3" Type="http://schemas.openxmlformats.org/officeDocument/2006/relationships/image" Target="../media/image5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 Id="rId3" Type="http://schemas.openxmlformats.org/officeDocument/2006/relationships/image" Target="../media/image4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 Id="rId3" Type="http://schemas.openxmlformats.org/officeDocument/2006/relationships/image" Target="../media/image46.png"/><Relationship Id="rId4" Type="http://schemas.openxmlformats.org/officeDocument/2006/relationships/image" Target="../media/image47.png"/><Relationship Id="rId5" Type="http://schemas.openxmlformats.org/officeDocument/2006/relationships/hyperlink" Target="https://en.wikipedia.org/wiki/Listwise_deletion"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xml"/><Relationship Id="rId3" Type="http://schemas.openxmlformats.org/officeDocument/2006/relationships/image" Target="../media/image4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 Id="rId3" Type="http://schemas.openxmlformats.org/officeDocument/2006/relationships/image" Target="../media/image4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1.png"/><Relationship Id="rId4" Type="http://schemas.openxmlformats.org/officeDocument/2006/relationships/image" Target="../media/image3.png"/><Relationship Id="rId5"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7.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1099050" y="1863150"/>
            <a:ext cx="6945900" cy="79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s" sz="4600"/>
              <a:t> Literature Review</a:t>
            </a:r>
            <a:endParaRPr sz="4600"/>
          </a:p>
        </p:txBody>
      </p:sp>
      <p:sp>
        <p:nvSpPr>
          <p:cNvPr id="55" name="Google Shape;55;p13"/>
          <p:cNvSpPr txBox="1"/>
          <p:nvPr>
            <p:ph idx="1" type="subTitle"/>
          </p:nvPr>
        </p:nvSpPr>
        <p:spPr>
          <a:xfrm>
            <a:off x="2103150" y="2780725"/>
            <a:ext cx="49377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1500">
                <a:latin typeface="Comfortaa Medium"/>
                <a:ea typeface="Comfortaa Medium"/>
                <a:cs typeface="Comfortaa Medium"/>
                <a:sym typeface="Comfortaa Medium"/>
              </a:rPr>
              <a:t>Processing </a:t>
            </a:r>
            <a:r>
              <a:rPr lang="es" sz="1500">
                <a:latin typeface="Comfortaa Medium"/>
                <a:ea typeface="Comfortaa Medium"/>
                <a:cs typeface="Comfortaa Medium"/>
                <a:sym typeface="Comfortaa Medium"/>
              </a:rPr>
              <a:t>Uncertainty </a:t>
            </a:r>
            <a:endParaRPr/>
          </a:p>
        </p:txBody>
      </p:sp>
      <p:sp>
        <p:nvSpPr>
          <p:cNvPr id="56" name="Google Shape;56;p13"/>
          <p:cNvSpPr txBox="1"/>
          <p:nvPr/>
        </p:nvSpPr>
        <p:spPr>
          <a:xfrm>
            <a:off x="6636300" y="4305000"/>
            <a:ext cx="2507700" cy="877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s" sz="1500">
                <a:solidFill>
                  <a:schemeClr val="dk2"/>
                </a:solidFill>
                <a:latin typeface="Manjari"/>
                <a:ea typeface="Manjari"/>
                <a:cs typeface="Manjari"/>
                <a:sym typeface="Manjari"/>
              </a:rPr>
              <a:t>21.Nov.09(Tue)</a:t>
            </a:r>
            <a:endParaRPr sz="1000">
              <a:solidFill>
                <a:schemeClr val="dk2"/>
              </a:solidFill>
              <a:latin typeface="Manjari"/>
              <a:ea typeface="Manjari"/>
              <a:cs typeface="Manjari"/>
              <a:sym typeface="Manjari"/>
            </a:endParaRPr>
          </a:p>
          <a:p>
            <a:pPr indent="0" lvl="0" marL="0" rtl="0" algn="r">
              <a:spcBef>
                <a:spcPts val="0"/>
              </a:spcBef>
              <a:spcAft>
                <a:spcPts val="0"/>
              </a:spcAft>
              <a:buNone/>
            </a:pPr>
            <a:r>
              <a:rPr lang="es" sz="1500">
                <a:solidFill>
                  <a:schemeClr val="dk2"/>
                </a:solidFill>
                <a:latin typeface="Manjari"/>
                <a:ea typeface="Manjari"/>
                <a:cs typeface="Manjari"/>
                <a:sym typeface="Manjari"/>
              </a:rPr>
              <a:t>  </a:t>
            </a:r>
            <a:endParaRPr sz="1500">
              <a:solidFill>
                <a:schemeClr val="dk2"/>
              </a:solidFill>
              <a:latin typeface="Manjari"/>
              <a:ea typeface="Manjari"/>
              <a:cs typeface="Manjari"/>
              <a:sym typeface="Manjari"/>
            </a:endParaRPr>
          </a:p>
          <a:p>
            <a:pPr indent="0" lvl="0" marL="0" rtl="0" algn="r">
              <a:spcBef>
                <a:spcPts val="0"/>
              </a:spcBef>
              <a:spcAft>
                <a:spcPts val="0"/>
              </a:spcAft>
              <a:buNone/>
            </a:pPr>
            <a:r>
              <a:rPr lang="es" sz="1500">
                <a:solidFill>
                  <a:schemeClr val="dk2"/>
                </a:solidFill>
                <a:latin typeface="Manjari"/>
                <a:ea typeface="Manjari"/>
                <a:cs typeface="Manjari"/>
                <a:sym typeface="Manjari"/>
              </a:rPr>
              <a:t>암관리학과 권회준</a:t>
            </a:r>
            <a:endParaRPr sz="1500">
              <a:solidFill>
                <a:schemeClr val="dk2"/>
              </a:solidFill>
              <a:latin typeface="Manjari"/>
              <a:ea typeface="Manjari"/>
              <a:cs typeface="Manjari"/>
              <a:sym typeface="Manja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2"/>
          <p:cNvSpPr/>
          <p:nvPr/>
        </p:nvSpPr>
        <p:spPr>
          <a:xfrm>
            <a:off x="698250" y="2222200"/>
            <a:ext cx="4199400" cy="14310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2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cxnSp>
        <p:nvCxnSpPr>
          <p:cNvPr id="152" name="Google Shape;152;p22"/>
          <p:cNvCxnSpPr/>
          <p:nvPr/>
        </p:nvCxnSpPr>
        <p:spPr>
          <a:xfrm>
            <a:off x="5100125" y="541375"/>
            <a:ext cx="4044000" cy="0"/>
          </a:xfrm>
          <a:prstGeom prst="straightConnector1">
            <a:avLst/>
          </a:prstGeom>
          <a:noFill/>
          <a:ln cap="flat" cmpd="sng" w="38100">
            <a:solidFill>
              <a:srgbClr val="1C3B6A"/>
            </a:solidFill>
            <a:prstDash val="solid"/>
            <a:round/>
            <a:headEnd len="med" w="med" type="none"/>
            <a:tailEnd len="med" w="med" type="none"/>
          </a:ln>
        </p:spPr>
      </p:cxnSp>
      <p:sp>
        <p:nvSpPr>
          <p:cNvPr id="153" name="Google Shape;153;p22"/>
          <p:cNvSpPr txBox="1"/>
          <p:nvPr/>
        </p:nvSpPr>
        <p:spPr>
          <a:xfrm>
            <a:off x="5126150" y="95000"/>
            <a:ext cx="40494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1700">
                <a:latin typeface="Fira Sans Extra Condensed"/>
                <a:ea typeface="Fira Sans Extra Condensed"/>
                <a:cs typeface="Fira Sans Extra Condensed"/>
                <a:sym typeface="Fira Sans Extra Condensed"/>
              </a:rPr>
              <a:t>Processing Uncertainty  </a:t>
            </a:r>
            <a:r>
              <a:rPr b="1" lang="es" sz="1700">
                <a:solidFill>
                  <a:srgbClr val="000000"/>
                </a:solidFill>
                <a:latin typeface="Fira Sans Extra Condensed"/>
                <a:ea typeface="Fira Sans Extra Condensed"/>
                <a:cs typeface="Fira Sans Extra Condensed"/>
                <a:sym typeface="Fira Sans Extra Condensed"/>
              </a:rPr>
              <a:t>/ </a:t>
            </a:r>
            <a:r>
              <a:rPr b="1" lang="es" sz="1700">
                <a:solidFill>
                  <a:schemeClr val="dk1"/>
                </a:solidFill>
                <a:latin typeface="Fira Sans Extra Condensed"/>
                <a:ea typeface="Fira Sans Extra Condensed"/>
                <a:cs typeface="Fira Sans Extra Condensed"/>
                <a:sym typeface="Fira Sans Extra Condensed"/>
              </a:rPr>
              <a:t>Statistical Approach</a:t>
            </a:r>
            <a:endParaRPr b="1" sz="1700">
              <a:solidFill>
                <a:srgbClr val="000000"/>
              </a:solidFill>
              <a:latin typeface="Fira Sans Extra Condensed"/>
              <a:ea typeface="Fira Sans Extra Condensed"/>
              <a:cs typeface="Fira Sans Extra Condensed"/>
              <a:sym typeface="Fira Sans Extra Condensed"/>
            </a:endParaRPr>
          </a:p>
        </p:txBody>
      </p:sp>
      <p:sp>
        <p:nvSpPr>
          <p:cNvPr id="154" name="Google Shape;154;p22"/>
          <p:cNvSpPr/>
          <p:nvPr/>
        </p:nvSpPr>
        <p:spPr>
          <a:xfrm>
            <a:off x="1947000" y="906200"/>
            <a:ext cx="5250000" cy="906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sz="2000">
                <a:solidFill>
                  <a:schemeClr val="dk1"/>
                </a:solidFill>
                <a:latin typeface="Fira Sans Extra Condensed"/>
                <a:ea typeface="Fira Sans Extra Condensed"/>
                <a:cs typeface="Fira Sans Extra Condensed"/>
                <a:sym typeface="Fira Sans Extra Condensed"/>
              </a:rPr>
              <a:t>IPCW (</a:t>
            </a:r>
            <a:r>
              <a:rPr b="1" lang="es" sz="2000">
                <a:solidFill>
                  <a:schemeClr val="dk1"/>
                </a:solidFill>
                <a:highlight>
                  <a:schemeClr val="lt1"/>
                </a:highlight>
                <a:latin typeface="Fira Sans Extra Condensed"/>
                <a:ea typeface="Fira Sans Extra Condensed"/>
                <a:cs typeface="Fira Sans Extra Condensed"/>
                <a:sym typeface="Fira Sans Extra Condensed"/>
              </a:rPr>
              <a:t>Inverse Probability Censoring Weighting</a:t>
            </a:r>
            <a:r>
              <a:rPr b="1" lang="es" sz="2000">
                <a:solidFill>
                  <a:schemeClr val="dk1"/>
                </a:solidFill>
                <a:latin typeface="Fira Sans Extra Condensed"/>
                <a:ea typeface="Fira Sans Extra Condensed"/>
                <a:cs typeface="Fira Sans Extra Condensed"/>
                <a:sym typeface="Fira Sans Extra Condensed"/>
              </a:rPr>
              <a:t>)</a:t>
            </a:r>
            <a:endParaRPr b="1" sz="2000">
              <a:solidFill>
                <a:schemeClr val="dk1"/>
              </a:solidFill>
              <a:latin typeface="Fira Sans Extra Condensed"/>
              <a:ea typeface="Fira Sans Extra Condensed"/>
              <a:cs typeface="Fira Sans Extra Condensed"/>
              <a:sym typeface="Fira Sans Extra Condensed"/>
            </a:endParaRPr>
          </a:p>
          <a:p>
            <a:pPr indent="0" lvl="0" marL="0" rtl="0" algn="l">
              <a:spcBef>
                <a:spcPts val="0"/>
              </a:spcBef>
              <a:spcAft>
                <a:spcPts val="0"/>
              </a:spcAft>
              <a:buNone/>
            </a:pPr>
            <a:r>
              <a:t/>
            </a:r>
            <a:endParaRPr b="1" sz="2000">
              <a:solidFill>
                <a:schemeClr val="dk1"/>
              </a:solidFill>
              <a:latin typeface="Fira Sans Extra Condensed"/>
              <a:ea typeface="Fira Sans Extra Condensed"/>
              <a:cs typeface="Fira Sans Extra Condensed"/>
              <a:sym typeface="Fira Sans Extra Condensed"/>
            </a:endParaRPr>
          </a:p>
          <a:p>
            <a:pPr indent="0" lvl="0" marL="0" rtl="0" algn="ctr">
              <a:spcBef>
                <a:spcPts val="0"/>
              </a:spcBef>
              <a:spcAft>
                <a:spcPts val="0"/>
              </a:spcAft>
              <a:buNone/>
            </a:pPr>
            <a:r>
              <a:rPr b="1" lang="es" sz="2000">
                <a:solidFill>
                  <a:schemeClr val="dk1"/>
                </a:solidFill>
                <a:latin typeface="Fira Sans Extra Condensed"/>
                <a:ea typeface="Fira Sans Extra Condensed"/>
                <a:cs typeface="Fira Sans Extra Condensed"/>
                <a:sym typeface="Fira Sans Extra Condensed"/>
              </a:rPr>
              <a:t>중도절단 역확률 가중치</a:t>
            </a:r>
            <a:endParaRPr b="1" sz="2000">
              <a:latin typeface="Fira Sans Extra Condensed"/>
              <a:ea typeface="Fira Sans Extra Condensed"/>
              <a:cs typeface="Fira Sans Extra Condensed"/>
              <a:sym typeface="Fira Sans Extra Condensed"/>
            </a:endParaRPr>
          </a:p>
        </p:txBody>
      </p:sp>
      <p:pic>
        <p:nvPicPr>
          <p:cNvPr id="155" name="Google Shape;155;p22"/>
          <p:cNvPicPr preferRelativeResize="0"/>
          <p:nvPr/>
        </p:nvPicPr>
        <p:blipFill>
          <a:blip r:embed="rId3">
            <a:alphaModFix/>
          </a:blip>
          <a:stretch>
            <a:fillRect/>
          </a:stretch>
        </p:blipFill>
        <p:spPr>
          <a:xfrm>
            <a:off x="698250" y="3768925"/>
            <a:ext cx="4199401" cy="610250"/>
          </a:xfrm>
          <a:prstGeom prst="rect">
            <a:avLst/>
          </a:prstGeom>
          <a:noFill/>
          <a:ln cap="flat" cmpd="sng" w="19050">
            <a:solidFill>
              <a:schemeClr val="dk1"/>
            </a:solidFill>
            <a:prstDash val="solid"/>
            <a:round/>
            <a:headEnd len="sm" w="sm" type="none"/>
            <a:tailEnd len="sm" w="sm" type="none"/>
          </a:ln>
        </p:spPr>
      </p:pic>
      <p:pic>
        <p:nvPicPr>
          <p:cNvPr id="156" name="Google Shape;156;p22"/>
          <p:cNvPicPr preferRelativeResize="0"/>
          <p:nvPr/>
        </p:nvPicPr>
        <p:blipFill>
          <a:blip r:embed="rId4">
            <a:alphaModFix/>
          </a:blip>
          <a:stretch>
            <a:fillRect/>
          </a:stretch>
        </p:blipFill>
        <p:spPr>
          <a:xfrm>
            <a:off x="1222375" y="2286100"/>
            <a:ext cx="3531375" cy="690500"/>
          </a:xfrm>
          <a:prstGeom prst="rect">
            <a:avLst/>
          </a:prstGeom>
          <a:noFill/>
          <a:ln>
            <a:noFill/>
          </a:ln>
        </p:spPr>
      </p:pic>
      <p:pic>
        <p:nvPicPr>
          <p:cNvPr id="157" name="Google Shape;157;p22"/>
          <p:cNvPicPr preferRelativeResize="0"/>
          <p:nvPr/>
        </p:nvPicPr>
        <p:blipFill>
          <a:blip r:embed="rId5">
            <a:alphaModFix/>
          </a:blip>
          <a:stretch>
            <a:fillRect/>
          </a:stretch>
        </p:blipFill>
        <p:spPr>
          <a:xfrm>
            <a:off x="1199413" y="3035375"/>
            <a:ext cx="3197075" cy="504800"/>
          </a:xfrm>
          <a:prstGeom prst="rect">
            <a:avLst/>
          </a:prstGeom>
          <a:noFill/>
          <a:ln>
            <a:noFill/>
          </a:ln>
        </p:spPr>
      </p:pic>
      <p:pic>
        <p:nvPicPr>
          <p:cNvPr id="158" name="Google Shape;158;p22"/>
          <p:cNvPicPr preferRelativeResize="0"/>
          <p:nvPr/>
        </p:nvPicPr>
        <p:blipFill>
          <a:blip r:embed="rId6">
            <a:alphaModFix/>
          </a:blip>
          <a:stretch>
            <a:fillRect/>
          </a:stretch>
        </p:blipFill>
        <p:spPr>
          <a:xfrm>
            <a:off x="5100125" y="3768918"/>
            <a:ext cx="3833401" cy="610250"/>
          </a:xfrm>
          <a:prstGeom prst="rect">
            <a:avLst/>
          </a:prstGeom>
          <a:noFill/>
          <a:ln cap="flat" cmpd="sng" w="19050">
            <a:solidFill>
              <a:schemeClr val="dk1"/>
            </a:solidFill>
            <a:prstDash val="solid"/>
            <a:round/>
            <a:headEnd len="sm" w="sm" type="none"/>
            <a:tailEnd len="sm" w="sm" type="none"/>
          </a:ln>
        </p:spPr>
      </p:pic>
      <p:sp>
        <p:nvSpPr>
          <p:cNvPr id="159" name="Google Shape;159;p22"/>
          <p:cNvSpPr txBox="1"/>
          <p:nvPr/>
        </p:nvSpPr>
        <p:spPr>
          <a:xfrm>
            <a:off x="845775" y="2391125"/>
            <a:ext cx="5487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500">
                <a:latin typeface="Fira Sans Extra Condensed"/>
                <a:ea typeface="Fira Sans Extra Condensed"/>
                <a:cs typeface="Fira Sans Extra Condensed"/>
                <a:sym typeface="Fira Sans Extra Condensed"/>
              </a:rPr>
              <a:t>1.</a:t>
            </a:r>
            <a:endParaRPr b="1" sz="1500">
              <a:latin typeface="Fira Sans Extra Condensed"/>
              <a:ea typeface="Fira Sans Extra Condensed"/>
              <a:cs typeface="Fira Sans Extra Condensed"/>
              <a:sym typeface="Fira Sans Extra Condensed"/>
            </a:endParaRPr>
          </a:p>
        </p:txBody>
      </p:sp>
      <p:sp>
        <p:nvSpPr>
          <p:cNvPr id="160" name="Google Shape;160;p22"/>
          <p:cNvSpPr txBox="1"/>
          <p:nvPr/>
        </p:nvSpPr>
        <p:spPr>
          <a:xfrm>
            <a:off x="845775" y="3087675"/>
            <a:ext cx="5487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500">
                <a:latin typeface="Fira Sans Extra Condensed"/>
                <a:ea typeface="Fira Sans Extra Condensed"/>
                <a:cs typeface="Fira Sans Extra Condensed"/>
                <a:sym typeface="Fira Sans Extra Condensed"/>
              </a:rPr>
              <a:t>2</a:t>
            </a:r>
            <a:r>
              <a:rPr b="1" lang="es" sz="1500">
                <a:latin typeface="Fira Sans Extra Condensed"/>
                <a:ea typeface="Fira Sans Extra Condensed"/>
                <a:cs typeface="Fira Sans Extra Condensed"/>
                <a:sym typeface="Fira Sans Extra Condensed"/>
              </a:rPr>
              <a:t>.</a:t>
            </a:r>
            <a:endParaRPr b="1" sz="1500">
              <a:latin typeface="Fira Sans Extra Condensed"/>
              <a:ea typeface="Fira Sans Extra Condensed"/>
              <a:cs typeface="Fira Sans Extra Condensed"/>
              <a:sym typeface="Fira Sans Extra Condensed"/>
            </a:endParaRPr>
          </a:p>
        </p:txBody>
      </p:sp>
      <p:sp>
        <p:nvSpPr>
          <p:cNvPr id="161" name="Google Shape;161;p22"/>
          <p:cNvSpPr/>
          <p:nvPr/>
        </p:nvSpPr>
        <p:spPr>
          <a:xfrm>
            <a:off x="5100125" y="2222200"/>
            <a:ext cx="3833400" cy="14310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304800" lvl="0" marL="457200" rtl="0" algn="l">
              <a:spcBef>
                <a:spcPts val="0"/>
              </a:spcBef>
              <a:spcAft>
                <a:spcPts val="0"/>
              </a:spcAft>
              <a:buSzPts val="1200"/>
              <a:buAutoNum type="arabicPeriod"/>
            </a:pPr>
            <a:r>
              <a:rPr lang="es" sz="1200">
                <a:solidFill>
                  <a:schemeClr val="dk1"/>
                </a:solidFill>
                <a:highlight>
                  <a:srgbClr val="FDFDFD"/>
                </a:highlight>
              </a:rPr>
              <a:t>비 참여자의 관찰을 무시하는 IPCW와 대조적으로 비참여자의 미관측치까지 도입</a:t>
            </a:r>
            <a:endParaRPr sz="1200">
              <a:solidFill>
                <a:schemeClr val="dk1"/>
              </a:solidFill>
              <a:highlight>
                <a:srgbClr val="FDFDFD"/>
              </a:highlight>
            </a:endParaRPr>
          </a:p>
          <a:p>
            <a:pPr indent="-304800" lvl="0" marL="457200" rtl="0" algn="l">
              <a:spcBef>
                <a:spcPts val="0"/>
              </a:spcBef>
              <a:spcAft>
                <a:spcPts val="0"/>
              </a:spcAft>
              <a:buSzPts val="1200"/>
              <a:buAutoNum type="arabicPeriod"/>
            </a:pPr>
            <a:r>
              <a:rPr lang="es" sz="1200"/>
              <a:t>Xi 공변량이 응답자 와 미응답자 모두에게 해당되는 경우에만 사용</a:t>
            </a:r>
            <a:endParaRPr sz="1200"/>
          </a:p>
          <a:p>
            <a:pPr indent="-304800" lvl="0" marL="457200" rtl="0" algn="l">
              <a:spcBef>
                <a:spcPts val="0"/>
              </a:spcBef>
              <a:spcAft>
                <a:spcPts val="0"/>
              </a:spcAft>
              <a:buSzPts val="1200"/>
              <a:buAutoNum type="arabicPeriod"/>
            </a:pPr>
            <a:r>
              <a:rPr lang="es" sz="1200">
                <a:solidFill>
                  <a:schemeClr val="dk1"/>
                </a:solidFill>
                <a:highlight>
                  <a:srgbClr val="FDFDFD"/>
                </a:highlight>
              </a:rPr>
              <a:t>위험요인이 baseline에서 관찰된 경우에만 IPCW가 확대 적용 가능.</a:t>
            </a:r>
            <a:endParaRPr sz="1200"/>
          </a:p>
        </p:txBody>
      </p:sp>
      <p:sp>
        <p:nvSpPr>
          <p:cNvPr id="162" name="Google Shape;162;p22"/>
          <p:cNvSpPr txBox="1"/>
          <p:nvPr/>
        </p:nvSpPr>
        <p:spPr>
          <a:xfrm>
            <a:off x="5100125" y="4494900"/>
            <a:ext cx="3833400" cy="338700"/>
          </a:xfrm>
          <a:prstGeom prst="rect">
            <a:avLst/>
          </a:prstGeom>
          <a:noFill/>
          <a:ln>
            <a:noFill/>
          </a:ln>
        </p:spPr>
        <p:txBody>
          <a:bodyPr anchorCtr="0" anchor="t" bIns="91425" lIns="91425" spcFirstLastPara="1" rIns="91425" wrap="square" tIns="91425">
            <a:spAutoFit/>
          </a:bodyPr>
          <a:lstStyle/>
          <a:p>
            <a:pPr indent="0" lvl="0" marL="0" rtl="0" algn="l">
              <a:lnSpc>
                <a:spcPct val="130000"/>
              </a:lnSpc>
              <a:spcBef>
                <a:spcPts val="0"/>
              </a:spcBef>
              <a:spcAft>
                <a:spcPts val="600"/>
              </a:spcAft>
              <a:buNone/>
            </a:pPr>
            <a:r>
              <a:rPr lang="es" sz="1000">
                <a:solidFill>
                  <a:schemeClr val="dk1"/>
                </a:solidFill>
                <a:highlight>
                  <a:srgbClr val="FFFFFF"/>
                </a:highlight>
                <a:latin typeface="Georgia"/>
                <a:ea typeface="Georgia"/>
                <a:cs typeface="Georgia"/>
                <a:sym typeface="Georgia"/>
              </a:rPr>
              <a:t>AIPCW ( Augmented Inverse Probability Censoring Weighting</a:t>
            </a:r>
            <a:endParaRPr sz="1000">
              <a:solidFill>
                <a:schemeClr val="dk1"/>
              </a:solidFill>
              <a:highlight>
                <a:srgbClr val="FFFFFF"/>
              </a:highlight>
              <a:latin typeface="Georgia"/>
              <a:ea typeface="Georgia"/>
              <a:cs typeface="Georgia"/>
              <a:sym typeface="Georgia"/>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2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pic>
        <p:nvPicPr>
          <p:cNvPr id="168" name="Google Shape;168;p23"/>
          <p:cNvPicPr preferRelativeResize="0"/>
          <p:nvPr/>
        </p:nvPicPr>
        <p:blipFill>
          <a:blip r:embed="rId3">
            <a:alphaModFix/>
          </a:blip>
          <a:stretch>
            <a:fillRect/>
          </a:stretch>
        </p:blipFill>
        <p:spPr>
          <a:xfrm>
            <a:off x="1121988" y="1617615"/>
            <a:ext cx="6900024" cy="1109525"/>
          </a:xfrm>
          <a:prstGeom prst="rect">
            <a:avLst/>
          </a:prstGeom>
          <a:noFill/>
          <a:ln cap="flat" cmpd="sng" w="19050">
            <a:solidFill>
              <a:schemeClr val="dk1"/>
            </a:solidFill>
            <a:prstDash val="solid"/>
            <a:round/>
            <a:headEnd len="sm" w="sm" type="none"/>
            <a:tailEnd len="sm" w="sm" type="none"/>
          </a:ln>
        </p:spPr>
      </p:pic>
      <p:sp>
        <p:nvSpPr>
          <p:cNvPr id="169" name="Google Shape;169;p23"/>
          <p:cNvSpPr/>
          <p:nvPr/>
        </p:nvSpPr>
        <p:spPr>
          <a:xfrm>
            <a:off x="1122000" y="2838738"/>
            <a:ext cx="6900000" cy="5196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a:t>Topic : </a:t>
            </a:r>
            <a:r>
              <a:rPr lang="es">
                <a:solidFill>
                  <a:schemeClr val="dk1"/>
                </a:solidFill>
                <a:highlight>
                  <a:srgbClr val="FDFDFD"/>
                </a:highlight>
              </a:rPr>
              <a:t> SAS® 소프트웨어를 사용하여 IPCW를 수행하는 방법 소개</a:t>
            </a:r>
            <a:endParaRPr/>
          </a:p>
        </p:txBody>
      </p:sp>
      <p:sp>
        <p:nvSpPr>
          <p:cNvPr id="170" name="Google Shape;170;p23"/>
          <p:cNvSpPr/>
          <p:nvPr/>
        </p:nvSpPr>
        <p:spPr>
          <a:xfrm>
            <a:off x="1122000" y="3447141"/>
            <a:ext cx="6900000" cy="5196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a:t>Outcome : Survival Plot according to method</a:t>
            </a:r>
            <a:endParaRPr/>
          </a:p>
        </p:txBody>
      </p:sp>
      <p:cxnSp>
        <p:nvCxnSpPr>
          <p:cNvPr id="171" name="Google Shape;171;p23"/>
          <p:cNvCxnSpPr/>
          <p:nvPr/>
        </p:nvCxnSpPr>
        <p:spPr>
          <a:xfrm>
            <a:off x="5100125" y="541375"/>
            <a:ext cx="4044000" cy="0"/>
          </a:xfrm>
          <a:prstGeom prst="straightConnector1">
            <a:avLst/>
          </a:prstGeom>
          <a:noFill/>
          <a:ln cap="flat" cmpd="sng" w="38100">
            <a:solidFill>
              <a:srgbClr val="1C3B6A"/>
            </a:solidFill>
            <a:prstDash val="solid"/>
            <a:round/>
            <a:headEnd len="med" w="med" type="none"/>
            <a:tailEnd len="med" w="med" type="none"/>
          </a:ln>
        </p:spPr>
      </p:cxnSp>
      <p:sp>
        <p:nvSpPr>
          <p:cNvPr id="172" name="Google Shape;172;p23"/>
          <p:cNvSpPr txBox="1"/>
          <p:nvPr/>
        </p:nvSpPr>
        <p:spPr>
          <a:xfrm>
            <a:off x="5126150" y="95000"/>
            <a:ext cx="40494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1700">
                <a:latin typeface="Fira Sans Extra Condensed"/>
                <a:ea typeface="Fira Sans Extra Condensed"/>
                <a:cs typeface="Fira Sans Extra Condensed"/>
                <a:sym typeface="Fira Sans Extra Condensed"/>
              </a:rPr>
              <a:t>Processing Uncertainty  </a:t>
            </a:r>
            <a:r>
              <a:rPr b="1" lang="es" sz="1700">
                <a:solidFill>
                  <a:srgbClr val="000000"/>
                </a:solidFill>
                <a:latin typeface="Fira Sans Extra Condensed"/>
                <a:ea typeface="Fira Sans Extra Condensed"/>
                <a:cs typeface="Fira Sans Extra Condensed"/>
                <a:sym typeface="Fira Sans Extra Condensed"/>
              </a:rPr>
              <a:t>/ </a:t>
            </a:r>
            <a:r>
              <a:rPr b="1" lang="es" sz="1700">
                <a:solidFill>
                  <a:schemeClr val="dk1"/>
                </a:solidFill>
                <a:latin typeface="Fira Sans Extra Condensed"/>
                <a:ea typeface="Fira Sans Extra Condensed"/>
                <a:cs typeface="Fira Sans Extra Condensed"/>
                <a:sym typeface="Fira Sans Extra Condensed"/>
              </a:rPr>
              <a:t>Statistical Approach</a:t>
            </a:r>
            <a:endParaRPr b="1" sz="1700">
              <a:solidFill>
                <a:srgbClr val="000000"/>
              </a:solidFill>
              <a:latin typeface="Fira Sans Extra Condensed"/>
              <a:ea typeface="Fira Sans Extra Condensed"/>
              <a:cs typeface="Fira Sans Extra Condensed"/>
              <a:sym typeface="Fira Sans Extra Condensed"/>
            </a:endParaRPr>
          </a:p>
        </p:txBody>
      </p:sp>
      <p:sp>
        <p:nvSpPr>
          <p:cNvPr id="173" name="Google Shape;173;p23"/>
          <p:cNvSpPr/>
          <p:nvPr/>
        </p:nvSpPr>
        <p:spPr>
          <a:xfrm>
            <a:off x="1122000" y="4055541"/>
            <a:ext cx="6900000" cy="5196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a:solidFill>
                  <a:schemeClr val="dk1"/>
                </a:solidFill>
              </a:rPr>
              <a:t>Data Source :  Clinical </a:t>
            </a:r>
            <a:r>
              <a:rPr lang="es">
                <a:solidFill>
                  <a:schemeClr val="dk1"/>
                </a:solidFill>
              </a:rPr>
              <a:t>Trial</a:t>
            </a:r>
            <a:r>
              <a:rPr lang="es">
                <a:solidFill>
                  <a:schemeClr val="dk1"/>
                </a:solidFill>
              </a:rPr>
              <a:t> data</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24"/>
          <p:cNvSpPr/>
          <p:nvPr/>
        </p:nvSpPr>
        <p:spPr>
          <a:xfrm>
            <a:off x="4684050" y="906750"/>
            <a:ext cx="4010400" cy="41019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2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pic>
        <p:nvPicPr>
          <p:cNvPr id="180" name="Google Shape;180;p24"/>
          <p:cNvPicPr preferRelativeResize="0"/>
          <p:nvPr/>
        </p:nvPicPr>
        <p:blipFill>
          <a:blip r:embed="rId3">
            <a:alphaModFix/>
          </a:blip>
          <a:stretch>
            <a:fillRect/>
          </a:stretch>
        </p:blipFill>
        <p:spPr>
          <a:xfrm>
            <a:off x="337475" y="1688612"/>
            <a:ext cx="3639449" cy="1136800"/>
          </a:xfrm>
          <a:prstGeom prst="rect">
            <a:avLst/>
          </a:prstGeom>
          <a:noFill/>
          <a:ln>
            <a:noFill/>
          </a:ln>
        </p:spPr>
      </p:pic>
      <p:pic>
        <p:nvPicPr>
          <p:cNvPr id="181" name="Google Shape;181;p24"/>
          <p:cNvPicPr preferRelativeResize="0"/>
          <p:nvPr/>
        </p:nvPicPr>
        <p:blipFill>
          <a:blip r:embed="rId4">
            <a:alphaModFix/>
          </a:blip>
          <a:stretch>
            <a:fillRect/>
          </a:stretch>
        </p:blipFill>
        <p:spPr>
          <a:xfrm>
            <a:off x="337475" y="2887087"/>
            <a:ext cx="4292626" cy="1939395"/>
          </a:xfrm>
          <a:prstGeom prst="rect">
            <a:avLst/>
          </a:prstGeom>
          <a:noFill/>
          <a:ln>
            <a:noFill/>
          </a:ln>
        </p:spPr>
      </p:pic>
      <p:sp>
        <p:nvSpPr>
          <p:cNvPr id="182" name="Google Shape;182;p24"/>
          <p:cNvSpPr/>
          <p:nvPr/>
        </p:nvSpPr>
        <p:spPr>
          <a:xfrm>
            <a:off x="305585" y="1640275"/>
            <a:ext cx="4167900" cy="33300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83" name="Google Shape;183;p24"/>
          <p:cNvPicPr preferRelativeResize="0"/>
          <p:nvPr/>
        </p:nvPicPr>
        <p:blipFill>
          <a:blip r:embed="rId5">
            <a:alphaModFix/>
          </a:blip>
          <a:stretch>
            <a:fillRect/>
          </a:stretch>
        </p:blipFill>
        <p:spPr>
          <a:xfrm>
            <a:off x="4824925" y="1002800"/>
            <a:ext cx="2048250" cy="2089200"/>
          </a:xfrm>
          <a:prstGeom prst="rect">
            <a:avLst/>
          </a:prstGeom>
          <a:noFill/>
          <a:ln>
            <a:noFill/>
          </a:ln>
        </p:spPr>
      </p:pic>
      <p:pic>
        <p:nvPicPr>
          <p:cNvPr id="184" name="Google Shape;184;p24"/>
          <p:cNvPicPr preferRelativeResize="0"/>
          <p:nvPr/>
        </p:nvPicPr>
        <p:blipFill>
          <a:blip r:embed="rId6">
            <a:alphaModFix/>
          </a:blip>
          <a:stretch>
            <a:fillRect/>
          </a:stretch>
        </p:blipFill>
        <p:spPr>
          <a:xfrm>
            <a:off x="4824925" y="3096225"/>
            <a:ext cx="3446676" cy="814950"/>
          </a:xfrm>
          <a:prstGeom prst="rect">
            <a:avLst/>
          </a:prstGeom>
          <a:noFill/>
          <a:ln>
            <a:noFill/>
          </a:ln>
        </p:spPr>
      </p:pic>
      <p:pic>
        <p:nvPicPr>
          <p:cNvPr id="185" name="Google Shape;185;p24"/>
          <p:cNvPicPr preferRelativeResize="0"/>
          <p:nvPr/>
        </p:nvPicPr>
        <p:blipFill rotWithShape="1">
          <a:blip r:embed="rId7">
            <a:alphaModFix/>
          </a:blip>
          <a:srcRect b="0" l="0" r="5687" t="0"/>
          <a:stretch/>
        </p:blipFill>
        <p:spPr>
          <a:xfrm>
            <a:off x="4824925" y="3911175"/>
            <a:ext cx="3731850" cy="1021400"/>
          </a:xfrm>
          <a:prstGeom prst="rect">
            <a:avLst/>
          </a:prstGeom>
          <a:noFill/>
          <a:ln>
            <a:noFill/>
          </a:ln>
        </p:spPr>
      </p:pic>
      <p:cxnSp>
        <p:nvCxnSpPr>
          <p:cNvPr id="186" name="Google Shape;186;p24"/>
          <p:cNvCxnSpPr/>
          <p:nvPr/>
        </p:nvCxnSpPr>
        <p:spPr>
          <a:xfrm>
            <a:off x="5100125" y="541375"/>
            <a:ext cx="4044000" cy="0"/>
          </a:xfrm>
          <a:prstGeom prst="straightConnector1">
            <a:avLst/>
          </a:prstGeom>
          <a:noFill/>
          <a:ln cap="flat" cmpd="sng" w="38100">
            <a:solidFill>
              <a:srgbClr val="1C3B6A"/>
            </a:solidFill>
            <a:prstDash val="solid"/>
            <a:round/>
            <a:headEnd len="med" w="med" type="none"/>
            <a:tailEnd len="med" w="med" type="none"/>
          </a:ln>
        </p:spPr>
      </p:cxnSp>
      <p:sp>
        <p:nvSpPr>
          <p:cNvPr id="187" name="Google Shape;187;p24"/>
          <p:cNvSpPr txBox="1"/>
          <p:nvPr/>
        </p:nvSpPr>
        <p:spPr>
          <a:xfrm>
            <a:off x="5126150" y="95000"/>
            <a:ext cx="40494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1700">
                <a:latin typeface="Fira Sans Extra Condensed"/>
                <a:ea typeface="Fira Sans Extra Condensed"/>
                <a:cs typeface="Fira Sans Extra Condensed"/>
                <a:sym typeface="Fira Sans Extra Condensed"/>
              </a:rPr>
              <a:t>Processing Uncertainty  </a:t>
            </a:r>
            <a:r>
              <a:rPr b="1" lang="es" sz="1700">
                <a:solidFill>
                  <a:srgbClr val="000000"/>
                </a:solidFill>
                <a:latin typeface="Fira Sans Extra Condensed"/>
                <a:ea typeface="Fira Sans Extra Condensed"/>
                <a:cs typeface="Fira Sans Extra Condensed"/>
                <a:sym typeface="Fira Sans Extra Condensed"/>
              </a:rPr>
              <a:t>/ </a:t>
            </a:r>
            <a:r>
              <a:rPr b="1" lang="es" sz="1700">
                <a:solidFill>
                  <a:schemeClr val="dk1"/>
                </a:solidFill>
                <a:latin typeface="Fira Sans Extra Condensed"/>
                <a:ea typeface="Fira Sans Extra Condensed"/>
                <a:cs typeface="Fira Sans Extra Condensed"/>
                <a:sym typeface="Fira Sans Extra Condensed"/>
              </a:rPr>
              <a:t>Statistical Approach</a:t>
            </a:r>
            <a:endParaRPr b="1" sz="1700">
              <a:solidFill>
                <a:srgbClr val="000000"/>
              </a:solidFill>
              <a:latin typeface="Fira Sans Extra Condensed"/>
              <a:ea typeface="Fira Sans Extra Condensed"/>
              <a:cs typeface="Fira Sans Extra Condensed"/>
              <a:sym typeface="Fira Sans Extra Condensed"/>
            </a:endParaRPr>
          </a:p>
        </p:txBody>
      </p:sp>
      <p:pic>
        <p:nvPicPr>
          <p:cNvPr id="188" name="Google Shape;188;p24"/>
          <p:cNvPicPr preferRelativeResize="0"/>
          <p:nvPr/>
        </p:nvPicPr>
        <p:blipFill>
          <a:blip r:embed="rId8">
            <a:alphaModFix/>
          </a:blip>
          <a:stretch>
            <a:fillRect/>
          </a:stretch>
        </p:blipFill>
        <p:spPr>
          <a:xfrm>
            <a:off x="341775" y="481425"/>
            <a:ext cx="4068449" cy="785950"/>
          </a:xfrm>
          <a:prstGeom prst="rect">
            <a:avLst/>
          </a:prstGeom>
          <a:noFill/>
          <a:ln cap="flat" cmpd="sng" w="19050">
            <a:solidFill>
              <a:srgbClr val="000000"/>
            </a:solidFill>
            <a:prstDash val="solid"/>
            <a:round/>
            <a:headEnd len="sm" w="sm" type="none"/>
            <a:tailEnd len="sm" w="sm" type="none"/>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2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pic>
        <p:nvPicPr>
          <p:cNvPr id="194" name="Google Shape;194;p25"/>
          <p:cNvPicPr preferRelativeResize="0"/>
          <p:nvPr/>
        </p:nvPicPr>
        <p:blipFill>
          <a:blip r:embed="rId3">
            <a:alphaModFix/>
          </a:blip>
          <a:stretch>
            <a:fillRect/>
          </a:stretch>
        </p:blipFill>
        <p:spPr>
          <a:xfrm>
            <a:off x="152400" y="871463"/>
            <a:ext cx="8839204" cy="3542102"/>
          </a:xfrm>
          <a:prstGeom prst="rect">
            <a:avLst/>
          </a:prstGeom>
          <a:noFill/>
          <a:ln>
            <a:noFill/>
          </a:ln>
        </p:spPr>
      </p:pic>
      <p:cxnSp>
        <p:nvCxnSpPr>
          <p:cNvPr id="195" name="Google Shape;195;p25"/>
          <p:cNvCxnSpPr/>
          <p:nvPr/>
        </p:nvCxnSpPr>
        <p:spPr>
          <a:xfrm>
            <a:off x="5100125" y="541375"/>
            <a:ext cx="4044000" cy="0"/>
          </a:xfrm>
          <a:prstGeom prst="straightConnector1">
            <a:avLst/>
          </a:prstGeom>
          <a:noFill/>
          <a:ln cap="flat" cmpd="sng" w="38100">
            <a:solidFill>
              <a:srgbClr val="1C3B6A"/>
            </a:solidFill>
            <a:prstDash val="solid"/>
            <a:round/>
            <a:headEnd len="med" w="med" type="none"/>
            <a:tailEnd len="med" w="med" type="none"/>
          </a:ln>
        </p:spPr>
      </p:cxnSp>
      <p:sp>
        <p:nvSpPr>
          <p:cNvPr id="196" name="Google Shape;196;p25"/>
          <p:cNvSpPr txBox="1"/>
          <p:nvPr/>
        </p:nvSpPr>
        <p:spPr>
          <a:xfrm>
            <a:off x="5126150" y="95000"/>
            <a:ext cx="40494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1700">
                <a:latin typeface="Fira Sans Extra Condensed"/>
                <a:ea typeface="Fira Sans Extra Condensed"/>
                <a:cs typeface="Fira Sans Extra Condensed"/>
                <a:sym typeface="Fira Sans Extra Condensed"/>
              </a:rPr>
              <a:t>Processing Uncertainty  </a:t>
            </a:r>
            <a:r>
              <a:rPr b="1" lang="es" sz="1700">
                <a:solidFill>
                  <a:srgbClr val="000000"/>
                </a:solidFill>
                <a:latin typeface="Fira Sans Extra Condensed"/>
                <a:ea typeface="Fira Sans Extra Condensed"/>
                <a:cs typeface="Fira Sans Extra Condensed"/>
                <a:sym typeface="Fira Sans Extra Condensed"/>
              </a:rPr>
              <a:t>/ </a:t>
            </a:r>
            <a:r>
              <a:rPr b="1" lang="es" sz="1700">
                <a:solidFill>
                  <a:schemeClr val="dk1"/>
                </a:solidFill>
                <a:latin typeface="Fira Sans Extra Condensed"/>
                <a:ea typeface="Fira Sans Extra Condensed"/>
                <a:cs typeface="Fira Sans Extra Condensed"/>
                <a:sym typeface="Fira Sans Extra Condensed"/>
              </a:rPr>
              <a:t>Statistical Approach</a:t>
            </a:r>
            <a:endParaRPr b="1" sz="1700">
              <a:solidFill>
                <a:srgbClr val="000000"/>
              </a:solidFill>
              <a:latin typeface="Fira Sans Extra Condensed"/>
              <a:ea typeface="Fira Sans Extra Condensed"/>
              <a:cs typeface="Fira Sans Extra Condensed"/>
              <a:sym typeface="Fira Sans Extra Condense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2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pic>
        <p:nvPicPr>
          <p:cNvPr id="202" name="Google Shape;202;p26"/>
          <p:cNvPicPr preferRelativeResize="0"/>
          <p:nvPr/>
        </p:nvPicPr>
        <p:blipFill>
          <a:blip r:embed="rId3">
            <a:alphaModFix/>
          </a:blip>
          <a:stretch>
            <a:fillRect/>
          </a:stretch>
        </p:blipFill>
        <p:spPr>
          <a:xfrm>
            <a:off x="1315838" y="928980"/>
            <a:ext cx="6512325" cy="2664119"/>
          </a:xfrm>
          <a:prstGeom prst="rect">
            <a:avLst/>
          </a:prstGeom>
          <a:noFill/>
          <a:ln cap="flat" cmpd="sng" w="19050">
            <a:solidFill>
              <a:schemeClr val="dk1"/>
            </a:solidFill>
            <a:prstDash val="solid"/>
            <a:round/>
            <a:headEnd len="sm" w="sm" type="none"/>
            <a:tailEnd len="sm" w="sm" type="none"/>
          </a:ln>
        </p:spPr>
      </p:pic>
      <p:pic>
        <p:nvPicPr>
          <p:cNvPr id="203" name="Google Shape;203;p26"/>
          <p:cNvPicPr preferRelativeResize="0"/>
          <p:nvPr/>
        </p:nvPicPr>
        <p:blipFill>
          <a:blip r:embed="rId4">
            <a:alphaModFix/>
          </a:blip>
          <a:stretch>
            <a:fillRect/>
          </a:stretch>
        </p:blipFill>
        <p:spPr>
          <a:xfrm>
            <a:off x="1707063" y="3771952"/>
            <a:ext cx="5729901" cy="894325"/>
          </a:xfrm>
          <a:prstGeom prst="rect">
            <a:avLst/>
          </a:prstGeom>
          <a:noFill/>
          <a:ln>
            <a:noFill/>
          </a:ln>
        </p:spPr>
      </p:pic>
      <p:sp>
        <p:nvSpPr>
          <p:cNvPr id="204" name="Google Shape;204;p26"/>
          <p:cNvSpPr txBox="1"/>
          <p:nvPr/>
        </p:nvSpPr>
        <p:spPr>
          <a:xfrm>
            <a:off x="2216475" y="1092325"/>
            <a:ext cx="2184600" cy="369300"/>
          </a:xfrm>
          <a:prstGeom prst="rect">
            <a:avLst/>
          </a:prstGeom>
          <a:noFill/>
          <a:ln cap="flat" cmpd="sng" w="19050">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s" sz="1200">
                <a:latin typeface="Roboto"/>
                <a:ea typeface="Roboto"/>
                <a:cs typeface="Roboto"/>
                <a:sym typeface="Roboto"/>
              </a:rPr>
              <a:t>General Censoring Analysis</a:t>
            </a:r>
            <a:endParaRPr sz="1200">
              <a:latin typeface="Roboto"/>
              <a:ea typeface="Roboto"/>
              <a:cs typeface="Roboto"/>
              <a:sym typeface="Roboto"/>
            </a:endParaRPr>
          </a:p>
        </p:txBody>
      </p:sp>
      <p:sp>
        <p:nvSpPr>
          <p:cNvPr id="205" name="Google Shape;205;p26"/>
          <p:cNvSpPr txBox="1"/>
          <p:nvPr/>
        </p:nvSpPr>
        <p:spPr>
          <a:xfrm>
            <a:off x="6660025" y="1092325"/>
            <a:ext cx="777000" cy="369300"/>
          </a:xfrm>
          <a:prstGeom prst="rect">
            <a:avLst/>
          </a:prstGeom>
          <a:noFill/>
          <a:ln cap="flat" cmpd="sng" w="19050">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s" sz="1200">
                <a:latin typeface="Roboto"/>
                <a:ea typeface="Roboto"/>
                <a:cs typeface="Roboto"/>
                <a:sym typeface="Roboto"/>
              </a:rPr>
              <a:t>IPCW</a:t>
            </a:r>
            <a:endParaRPr sz="1200">
              <a:latin typeface="Roboto"/>
              <a:ea typeface="Roboto"/>
              <a:cs typeface="Roboto"/>
              <a:sym typeface="Roboto"/>
            </a:endParaRPr>
          </a:p>
        </p:txBody>
      </p:sp>
      <p:sp>
        <p:nvSpPr>
          <p:cNvPr id="206" name="Google Shape;206;p26"/>
          <p:cNvSpPr/>
          <p:nvPr/>
        </p:nvSpPr>
        <p:spPr>
          <a:xfrm>
            <a:off x="1824100" y="2639800"/>
            <a:ext cx="668100" cy="446400"/>
          </a:xfrm>
          <a:prstGeom prst="rect">
            <a:avLst/>
          </a:prstGeom>
          <a:noFill/>
          <a:ln cap="flat" cmpd="sng" w="2857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26"/>
          <p:cNvSpPr/>
          <p:nvPr/>
        </p:nvSpPr>
        <p:spPr>
          <a:xfrm>
            <a:off x="4723225" y="2639800"/>
            <a:ext cx="668100" cy="446400"/>
          </a:xfrm>
          <a:prstGeom prst="rect">
            <a:avLst/>
          </a:prstGeom>
          <a:noFill/>
          <a:ln cap="flat" cmpd="sng" w="2857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08" name="Google Shape;208;p26"/>
          <p:cNvCxnSpPr/>
          <p:nvPr/>
        </p:nvCxnSpPr>
        <p:spPr>
          <a:xfrm>
            <a:off x="5100125" y="541375"/>
            <a:ext cx="4044000" cy="0"/>
          </a:xfrm>
          <a:prstGeom prst="straightConnector1">
            <a:avLst/>
          </a:prstGeom>
          <a:noFill/>
          <a:ln cap="flat" cmpd="sng" w="38100">
            <a:solidFill>
              <a:srgbClr val="1C3B6A"/>
            </a:solidFill>
            <a:prstDash val="solid"/>
            <a:round/>
            <a:headEnd len="med" w="med" type="none"/>
            <a:tailEnd len="med" w="med" type="none"/>
          </a:ln>
        </p:spPr>
      </p:cxnSp>
      <p:sp>
        <p:nvSpPr>
          <p:cNvPr id="209" name="Google Shape;209;p26"/>
          <p:cNvSpPr txBox="1"/>
          <p:nvPr/>
        </p:nvSpPr>
        <p:spPr>
          <a:xfrm>
            <a:off x="5126150" y="95000"/>
            <a:ext cx="40494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1700">
                <a:latin typeface="Fira Sans Extra Condensed"/>
                <a:ea typeface="Fira Sans Extra Condensed"/>
                <a:cs typeface="Fira Sans Extra Condensed"/>
                <a:sym typeface="Fira Sans Extra Condensed"/>
              </a:rPr>
              <a:t>Processing Uncertainty  </a:t>
            </a:r>
            <a:r>
              <a:rPr b="1" lang="es" sz="1700">
                <a:solidFill>
                  <a:srgbClr val="000000"/>
                </a:solidFill>
                <a:latin typeface="Fira Sans Extra Condensed"/>
                <a:ea typeface="Fira Sans Extra Condensed"/>
                <a:cs typeface="Fira Sans Extra Condensed"/>
                <a:sym typeface="Fira Sans Extra Condensed"/>
              </a:rPr>
              <a:t>/ </a:t>
            </a:r>
            <a:r>
              <a:rPr b="1" lang="es" sz="1700">
                <a:solidFill>
                  <a:schemeClr val="dk1"/>
                </a:solidFill>
                <a:latin typeface="Fira Sans Extra Condensed"/>
                <a:ea typeface="Fira Sans Extra Condensed"/>
                <a:cs typeface="Fira Sans Extra Condensed"/>
                <a:sym typeface="Fira Sans Extra Condensed"/>
              </a:rPr>
              <a:t>Statistical Approach</a:t>
            </a:r>
            <a:endParaRPr b="1" sz="1700">
              <a:solidFill>
                <a:srgbClr val="000000"/>
              </a:solidFill>
              <a:latin typeface="Fira Sans Extra Condensed"/>
              <a:ea typeface="Fira Sans Extra Condensed"/>
              <a:cs typeface="Fira Sans Extra Condensed"/>
              <a:sym typeface="Fira Sans Extra Condense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2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
        <p:nvSpPr>
          <p:cNvPr id="215" name="Google Shape;215;p27"/>
          <p:cNvSpPr/>
          <p:nvPr/>
        </p:nvSpPr>
        <p:spPr>
          <a:xfrm>
            <a:off x="1122000" y="3143538"/>
            <a:ext cx="6900000" cy="5196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a:t>Topic : </a:t>
            </a:r>
            <a:r>
              <a:rPr lang="es">
                <a:solidFill>
                  <a:schemeClr val="dk1"/>
                </a:solidFill>
                <a:highlight>
                  <a:srgbClr val="FDFDFD"/>
                </a:highlight>
              </a:rPr>
              <a:t> IPCW R package 소개 및 예시 설명</a:t>
            </a:r>
            <a:endParaRPr/>
          </a:p>
        </p:txBody>
      </p:sp>
      <p:sp>
        <p:nvSpPr>
          <p:cNvPr id="216" name="Google Shape;216;p27"/>
          <p:cNvSpPr/>
          <p:nvPr/>
        </p:nvSpPr>
        <p:spPr>
          <a:xfrm>
            <a:off x="1122000" y="3751941"/>
            <a:ext cx="6900000" cy="5196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a:t>Outcome : data manipulation , flow chart, weight distribution</a:t>
            </a:r>
            <a:endParaRPr/>
          </a:p>
        </p:txBody>
      </p:sp>
      <p:cxnSp>
        <p:nvCxnSpPr>
          <p:cNvPr id="217" name="Google Shape;217;p27"/>
          <p:cNvCxnSpPr/>
          <p:nvPr/>
        </p:nvCxnSpPr>
        <p:spPr>
          <a:xfrm>
            <a:off x="5100125" y="541375"/>
            <a:ext cx="4044000" cy="0"/>
          </a:xfrm>
          <a:prstGeom prst="straightConnector1">
            <a:avLst/>
          </a:prstGeom>
          <a:noFill/>
          <a:ln cap="flat" cmpd="sng" w="38100">
            <a:solidFill>
              <a:srgbClr val="1C3B6A"/>
            </a:solidFill>
            <a:prstDash val="solid"/>
            <a:round/>
            <a:headEnd len="med" w="med" type="none"/>
            <a:tailEnd len="med" w="med" type="none"/>
          </a:ln>
        </p:spPr>
      </p:cxnSp>
      <p:sp>
        <p:nvSpPr>
          <p:cNvPr id="218" name="Google Shape;218;p27"/>
          <p:cNvSpPr txBox="1"/>
          <p:nvPr/>
        </p:nvSpPr>
        <p:spPr>
          <a:xfrm>
            <a:off x="5126150" y="95000"/>
            <a:ext cx="40494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1700">
                <a:latin typeface="Fira Sans Extra Condensed"/>
                <a:ea typeface="Fira Sans Extra Condensed"/>
                <a:cs typeface="Fira Sans Extra Condensed"/>
                <a:sym typeface="Fira Sans Extra Condensed"/>
              </a:rPr>
              <a:t>Processing Uncertainty  </a:t>
            </a:r>
            <a:r>
              <a:rPr b="1" lang="es" sz="1700">
                <a:solidFill>
                  <a:srgbClr val="000000"/>
                </a:solidFill>
                <a:latin typeface="Fira Sans Extra Condensed"/>
                <a:ea typeface="Fira Sans Extra Condensed"/>
                <a:cs typeface="Fira Sans Extra Condensed"/>
                <a:sym typeface="Fira Sans Extra Condensed"/>
              </a:rPr>
              <a:t>/ </a:t>
            </a:r>
            <a:r>
              <a:rPr b="1" lang="es" sz="1700">
                <a:solidFill>
                  <a:schemeClr val="dk1"/>
                </a:solidFill>
                <a:latin typeface="Fira Sans Extra Condensed"/>
                <a:ea typeface="Fira Sans Extra Condensed"/>
                <a:cs typeface="Fira Sans Extra Condensed"/>
                <a:sym typeface="Fira Sans Extra Condensed"/>
              </a:rPr>
              <a:t>Statistical Approach</a:t>
            </a:r>
            <a:endParaRPr b="1" sz="1700">
              <a:solidFill>
                <a:srgbClr val="000000"/>
              </a:solidFill>
              <a:latin typeface="Fira Sans Extra Condensed"/>
              <a:ea typeface="Fira Sans Extra Condensed"/>
              <a:cs typeface="Fira Sans Extra Condensed"/>
              <a:sym typeface="Fira Sans Extra Condensed"/>
            </a:endParaRPr>
          </a:p>
        </p:txBody>
      </p:sp>
      <p:pic>
        <p:nvPicPr>
          <p:cNvPr id="219" name="Google Shape;219;p27"/>
          <p:cNvPicPr preferRelativeResize="0"/>
          <p:nvPr/>
        </p:nvPicPr>
        <p:blipFill>
          <a:blip r:embed="rId3">
            <a:alphaModFix/>
          </a:blip>
          <a:stretch>
            <a:fillRect/>
          </a:stretch>
        </p:blipFill>
        <p:spPr>
          <a:xfrm>
            <a:off x="1122000" y="1138400"/>
            <a:ext cx="6899999" cy="1836191"/>
          </a:xfrm>
          <a:prstGeom prst="rect">
            <a:avLst/>
          </a:prstGeom>
          <a:noFill/>
          <a:ln cap="flat" cmpd="sng" w="19050">
            <a:solidFill>
              <a:schemeClr val="dk1"/>
            </a:solidFill>
            <a:prstDash val="solid"/>
            <a:round/>
            <a:headEnd len="sm" w="sm" type="none"/>
            <a:tailEnd len="sm" w="sm" type="none"/>
          </a:ln>
        </p:spPr>
      </p:pic>
      <p:sp>
        <p:nvSpPr>
          <p:cNvPr id="220" name="Google Shape;220;p27"/>
          <p:cNvSpPr/>
          <p:nvPr/>
        </p:nvSpPr>
        <p:spPr>
          <a:xfrm>
            <a:off x="1122000" y="4360341"/>
            <a:ext cx="6900000" cy="5196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a:solidFill>
                  <a:schemeClr val="dk1"/>
                </a:solidFill>
              </a:rPr>
              <a:t>Data Source :  R. Toyota data</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2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cxnSp>
        <p:nvCxnSpPr>
          <p:cNvPr id="226" name="Google Shape;226;p28"/>
          <p:cNvCxnSpPr/>
          <p:nvPr/>
        </p:nvCxnSpPr>
        <p:spPr>
          <a:xfrm>
            <a:off x="5100125" y="541375"/>
            <a:ext cx="4044000" cy="0"/>
          </a:xfrm>
          <a:prstGeom prst="straightConnector1">
            <a:avLst/>
          </a:prstGeom>
          <a:noFill/>
          <a:ln cap="flat" cmpd="sng" w="38100">
            <a:solidFill>
              <a:srgbClr val="1C3B6A"/>
            </a:solidFill>
            <a:prstDash val="solid"/>
            <a:round/>
            <a:headEnd len="med" w="med" type="none"/>
            <a:tailEnd len="med" w="med" type="none"/>
          </a:ln>
        </p:spPr>
      </p:cxnSp>
      <p:sp>
        <p:nvSpPr>
          <p:cNvPr id="227" name="Google Shape;227;p28"/>
          <p:cNvSpPr txBox="1"/>
          <p:nvPr/>
        </p:nvSpPr>
        <p:spPr>
          <a:xfrm>
            <a:off x="5126150" y="95000"/>
            <a:ext cx="40494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1700">
                <a:latin typeface="Fira Sans Extra Condensed"/>
                <a:ea typeface="Fira Sans Extra Condensed"/>
                <a:cs typeface="Fira Sans Extra Condensed"/>
                <a:sym typeface="Fira Sans Extra Condensed"/>
              </a:rPr>
              <a:t>Processing Uncertainty  </a:t>
            </a:r>
            <a:r>
              <a:rPr b="1" lang="es" sz="1700">
                <a:solidFill>
                  <a:srgbClr val="000000"/>
                </a:solidFill>
                <a:latin typeface="Fira Sans Extra Condensed"/>
                <a:ea typeface="Fira Sans Extra Condensed"/>
                <a:cs typeface="Fira Sans Extra Condensed"/>
                <a:sym typeface="Fira Sans Extra Condensed"/>
              </a:rPr>
              <a:t>/ </a:t>
            </a:r>
            <a:r>
              <a:rPr b="1" lang="es" sz="1700">
                <a:solidFill>
                  <a:schemeClr val="dk1"/>
                </a:solidFill>
                <a:latin typeface="Fira Sans Extra Condensed"/>
                <a:ea typeface="Fira Sans Extra Condensed"/>
                <a:cs typeface="Fira Sans Extra Condensed"/>
                <a:sym typeface="Fira Sans Extra Condensed"/>
              </a:rPr>
              <a:t>Statistical Approach</a:t>
            </a:r>
            <a:endParaRPr b="1" sz="1700">
              <a:solidFill>
                <a:srgbClr val="000000"/>
              </a:solidFill>
              <a:latin typeface="Fira Sans Extra Condensed"/>
              <a:ea typeface="Fira Sans Extra Condensed"/>
              <a:cs typeface="Fira Sans Extra Condensed"/>
              <a:sym typeface="Fira Sans Extra Condensed"/>
            </a:endParaRPr>
          </a:p>
        </p:txBody>
      </p:sp>
      <p:pic>
        <p:nvPicPr>
          <p:cNvPr id="228" name="Google Shape;228;p28"/>
          <p:cNvPicPr preferRelativeResize="0"/>
          <p:nvPr/>
        </p:nvPicPr>
        <p:blipFill rotWithShape="1">
          <a:blip r:embed="rId3">
            <a:alphaModFix/>
          </a:blip>
          <a:srcRect b="0" l="0" r="28464" t="0"/>
          <a:stretch/>
        </p:blipFill>
        <p:spPr>
          <a:xfrm>
            <a:off x="1446225" y="824950"/>
            <a:ext cx="5903149" cy="990225"/>
          </a:xfrm>
          <a:prstGeom prst="rect">
            <a:avLst/>
          </a:prstGeom>
          <a:noFill/>
          <a:ln>
            <a:noFill/>
          </a:ln>
        </p:spPr>
      </p:pic>
      <p:pic>
        <p:nvPicPr>
          <p:cNvPr id="229" name="Google Shape;229;p28"/>
          <p:cNvPicPr preferRelativeResize="0"/>
          <p:nvPr/>
        </p:nvPicPr>
        <p:blipFill rotWithShape="1">
          <a:blip r:embed="rId4">
            <a:alphaModFix/>
          </a:blip>
          <a:srcRect b="0" l="0" r="27693" t="0"/>
          <a:stretch/>
        </p:blipFill>
        <p:spPr>
          <a:xfrm>
            <a:off x="1446225" y="2057013"/>
            <a:ext cx="5966775" cy="1123600"/>
          </a:xfrm>
          <a:prstGeom prst="rect">
            <a:avLst/>
          </a:prstGeom>
          <a:noFill/>
          <a:ln>
            <a:noFill/>
          </a:ln>
        </p:spPr>
      </p:pic>
      <p:pic>
        <p:nvPicPr>
          <p:cNvPr id="230" name="Google Shape;230;p28"/>
          <p:cNvPicPr preferRelativeResize="0"/>
          <p:nvPr/>
        </p:nvPicPr>
        <p:blipFill rotWithShape="1">
          <a:blip r:embed="rId5">
            <a:alphaModFix/>
          </a:blip>
          <a:srcRect b="0" l="0" r="48770" t="0"/>
          <a:stretch/>
        </p:blipFill>
        <p:spPr>
          <a:xfrm>
            <a:off x="2782475" y="3538850"/>
            <a:ext cx="4227549" cy="964275"/>
          </a:xfrm>
          <a:prstGeom prst="rect">
            <a:avLst/>
          </a:prstGeom>
          <a:noFill/>
          <a:ln>
            <a:noFill/>
          </a:ln>
        </p:spPr>
      </p:pic>
      <p:sp>
        <p:nvSpPr>
          <p:cNvPr id="231" name="Google Shape;231;p28"/>
          <p:cNvSpPr txBox="1"/>
          <p:nvPr/>
        </p:nvSpPr>
        <p:spPr>
          <a:xfrm>
            <a:off x="810776" y="1815175"/>
            <a:ext cx="77460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1400"/>
              </a:spcBef>
              <a:spcAft>
                <a:spcPts val="1400"/>
              </a:spcAft>
              <a:buNone/>
            </a:pPr>
            <a:r>
              <a:rPr b="1" lang="es" sz="1200">
                <a:solidFill>
                  <a:schemeClr val="dk1"/>
                </a:solidFill>
              </a:rPr>
              <a:t>[       </a:t>
            </a:r>
            <a:r>
              <a:rPr b="1" lang="es" sz="1200">
                <a:solidFill>
                  <a:schemeClr val="dk1"/>
                </a:solidFill>
              </a:rPr>
              <a:t>censoring for patient </a:t>
            </a:r>
            <a:r>
              <a:rPr b="1" i="1" lang="es" sz="1200">
                <a:solidFill>
                  <a:schemeClr val="dk1"/>
                </a:solidFill>
              </a:rPr>
              <a:t>i</a:t>
            </a:r>
            <a:r>
              <a:rPr b="1" lang="es" sz="1200">
                <a:solidFill>
                  <a:schemeClr val="dk1"/>
                </a:solidFill>
              </a:rPr>
              <a:t>. The patient's weights up to the ordered treatment censoring times  ]  </a:t>
            </a:r>
            <a:endParaRPr b="1" sz="1200">
              <a:solidFill>
                <a:schemeClr val="dk1"/>
              </a:solidFill>
            </a:endParaRPr>
          </a:p>
        </p:txBody>
      </p:sp>
      <p:pic>
        <p:nvPicPr>
          <p:cNvPr id="232" name="Google Shape;232;p28"/>
          <p:cNvPicPr preferRelativeResize="0"/>
          <p:nvPr/>
        </p:nvPicPr>
        <p:blipFill>
          <a:blip r:embed="rId6">
            <a:alphaModFix/>
          </a:blip>
          <a:stretch>
            <a:fillRect/>
          </a:stretch>
        </p:blipFill>
        <p:spPr>
          <a:xfrm>
            <a:off x="1285196" y="1894387"/>
            <a:ext cx="249375" cy="216575"/>
          </a:xfrm>
          <a:prstGeom prst="rect">
            <a:avLst/>
          </a:prstGeom>
          <a:noFill/>
          <a:ln>
            <a:noFill/>
          </a:ln>
        </p:spPr>
      </p:pic>
      <p:sp>
        <p:nvSpPr>
          <p:cNvPr id="233" name="Google Shape;233;p28"/>
          <p:cNvSpPr txBox="1"/>
          <p:nvPr/>
        </p:nvSpPr>
        <p:spPr>
          <a:xfrm>
            <a:off x="250250" y="3169550"/>
            <a:ext cx="89253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1400"/>
              </a:spcBef>
              <a:spcAft>
                <a:spcPts val="1400"/>
              </a:spcAft>
              <a:buNone/>
            </a:pPr>
            <a:r>
              <a:rPr b="1" lang="es" sz="1200">
                <a:solidFill>
                  <a:schemeClr val="dk1"/>
                </a:solidFill>
              </a:rPr>
              <a:t>[ </a:t>
            </a:r>
            <a:r>
              <a:rPr b="1" lang="es" sz="1200">
                <a:solidFill>
                  <a:schemeClr val="dk1"/>
                </a:solidFill>
              </a:rPr>
              <a:t>Stabilize</a:t>
            </a:r>
            <a:r>
              <a:rPr b="1" lang="es" sz="1200">
                <a:solidFill>
                  <a:schemeClr val="dk1"/>
                </a:solidFill>
              </a:rPr>
              <a:t> weight : </a:t>
            </a:r>
            <a:r>
              <a:rPr b="1" lang="es" sz="1200">
                <a:solidFill>
                  <a:schemeClr val="dk1"/>
                </a:solidFill>
              </a:rPr>
              <a:t>weight denominators do not change, numerators are adjusting only for baseline covariates</a:t>
            </a:r>
            <a:r>
              <a:rPr b="1" lang="es" sz="1200">
                <a:solidFill>
                  <a:schemeClr val="dk1"/>
                </a:solidFill>
              </a:rPr>
              <a:t>  ]  </a:t>
            </a:r>
            <a:endParaRPr b="1" sz="1200">
              <a:solidFill>
                <a:schemeClr val="dk1"/>
              </a:solidFill>
            </a:endParaRPr>
          </a:p>
        </p:txBody>
      </p:sp>
      <p:sp>
        <p:nvSpPr>
          <p:cNvPr id="234" name="Google Shape;234;p28"/>
          <p:cNvSpPr txBox="1"/>
          <p:nvPr/>
        </p:nvSpPr>
        <p:spPr>
          <a:xfrm>
            <a:off x="360250" y="4406550"/>
            <a:ext cx="89253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1400"/>
              </a:spcBef>
              <a:spcAft>
                <a:spcPts val="1400"/>
              </a:spcAft>
              <a:buNone/>
            </a:pPr>
            <a:r>
              <a:rPr b="1" lang="es" sz="1200">
                <a:solidFill>
                  <a:schemeClr val="dk1"/>
                </a:solidFill>
              </a:rPr>
              <a:t>[ </a:t>
            </a:r>
            <a:r>
              <a:rPr b="1" lang="es" sz="1200">
                <a:solidFill>
                  <a:schemeClr val="dk1"/>
                </a:solidFill>
              </a:rPr>
              <a:t>Probabilities of treatment censoring Kaplan-Meier product limit estimator </a:t>
            </a:r>
            <a:r>
              <a:rPr b="1" lang="es" sz="1200">
                <a:solidFill>
                  <a:schemeClr val="dk1"/>
                </a:solidFill>
              </a:rPr>
              <a:t> ]  </a:t>
            </a:r>
            <a:endParaRPr b="1" sz="1200">
              <a:solidFill>
                <a:schemeClr val="dk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2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cxnSp>
        <p:nvCxnSpPr>
          <p:cNvPr id="240" name="Google Shape;240;p29"/>
          <p:cNvCxnSpPr/>
          <p:nvPr/>
        </p:nvCxnSpPr>
        <p:spPr>
          <a:xfrm>
            <a:off x="5100125" y="541375"/>
            <a:ext cx="4044000" cy="0"/>
          </a:xfrm>
          <a:prstGeom prst="straightConnector1">
            <a:avLst/>
          </a:prstGeom>
          <a:noFill/>
          <a:ln cap="flat" cmpd="sng" w="38100">
            <a:solidFill>
              <a:srgbClr val="1C3B6A"/>
            </a:solidFill>
            <a:prstDash val="solid"/>
            <a:round/>
            <a:headEnd len="med" w="med" type="none"/>
            <a:tailEnd len="med" w="med" type="none"/>
          </a:ln>
        </p:spPr>
      </p:cxnSp>
      <p:sp>
        <p:nvSpPr>
          <p:cNvPr id="241" name="Google Shape;241;p29"/>
          <p:cNvSpPr txBox="1"/>
          <p:nvPr/>
        </p:nvSpPr>
        <p:spPr>
          <a:xfrm>
            <a:off x="5126150" y="95000"/>
            <a:ext cx="40494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1700">
                <a:latin typeface="Fira Sans Extra Condensed"/>
                <a:ea typeface="Fira Sans Extra Condensed"/>
                <a:cs typeface="Fira Sans Extra Condensed"/>
                <a:sym typeface="Fira Sans Extra Condensed"/>
              </a:rPr>
              <a:t>Processing Uncertainty  </a:t>
            </a:r>
            <a:r>
              <a:rPr b="1" lang="es" sz="1700">
                <a:solidFill>
                  <a:srgbClr val="000000"/>
                </a:solidFill>
                <a:latin typeface="Fira Sans Extra Condensed"/>
                <a:ea typeface="Fira Sans Extra Condensed"/>
                <a:cs typeface="Fira Sans Extra Condensed"/>
                <a:sym typeface="Fira Sans Extra Condensed"/>
              </a:rPr>
              <a:t>/ </a:t>
            </a:r>
            <a:r>
              <a:rPr b="1" lang="es" sz="1700">
                <a:solidFill>
                  <a:schemeClr val="dk1"/>
                </a:solidFill>
                <a:latin typeface="Fira Sans Extra Condensed"/>
                <a:ea typeface="Fira Sans Extra Condensed"/>
                <a:cs typeface="Fira Sans Extra Condensed"/>
                <a:sym typeface="Fira Sans Extra Condensed"/>
              </a:rPr>
              <a:t>Statistical Approach</a:t>
            </a:r>
            <a:endParaRPr b="1" sz="1700">
              <a:solidFill>
                <a:srgbClr val="000000"/>
              </a:solidFill>
              <a:latin typeface="Fira Sans Extra Condensed"/>
              <a:ea typeface="Fira Sans Extra Condensed"/>
              <a:cs typeface="Fira Sans Extra Condensed"/>
              <a:sym typeface="Fira Sans Extra Condensed"/>
            </a:endParaRPr>
          </a:p>
        </p:txBody>
      </p:sp>
      <p:pic>
        <p:nvPicPr>
          <p:cNvPr id="242" name="Google Shape;242;p29"/>
          <p:cNvPicPr preferRelativeResize="0"/>
          <p:nvPr/>
        </p:nvPicPr>
        <p:blipFill>
          <a:blip r:embed="rId3">
            <a:alphaModFix/>
          </a:blip>
          <a:stretch>
            <a:fillRect/>
          </a:stretch>
        </p:blipFill>
        <p:spPr>
          <a:xfrm>
            <a:off x="152400" y="833625"/>
            <a:ext cx="8839197" cy="1632652"/>
          </a:xfrm>
          <a:prstGeom prst="rect">
            <a:avLst/>
          </a:prstGeom>
          <a:noFill/>
          <a:ln cap="flat" cmpd="sng" w="19050">
            <a:solidFill>
              <a:schemeClr val="dk1"/>
            </a:solidFill>
            <a:prstDash val="solid"/>
            <a:round/>
            <a:headEnd len="sm" w="sm" type="none"/>
            <a:tailEnd len="sm" w="sm" type="none"/>
          </a:ln>
        </p:spPr>
      </p:pic>
      <p:pic>
        <p:nvPicPr>
          <p:cNvPr id="243" name="Google Shape;243;p29"/>
          <p:cNvPicPr preferRelativeResize="0"/>
          <p:nvPr/>
        </p:nvPicPr>
        <p:blipFill>
          <a:blip r:embed="rId4">
            <a:alphaModFix/>
          </a:blip>
          <a:stretch>
            <a:fillRect/>
          </a:stretch>
        </p:blipFill>
        <p:spPr>
          <a:xfrm>
            <a:off x="1658325" y="3083375"/>
            <a:ext cx="5489550" cy="1910375"/>
          </a:xfrm>
          <a:prstGeom prst="rect">
            <a:avLst/>
          </a:prstGeom>
          <a:noFill/>
          <a:ln cap="flat" cmpd="sng" w="19050">
            <a:solidFill>
              <a:schemeClr val="dk1"/>
            </a:solidFill>
            <a:prstDash val="solid"/>
            <a:round/>
            <a:headEnd len="sm" w="sm" type="none"/>
            <a:tailEnd len="sm" w="sm" type="none"/>
          </a:ln>
        </p:spPr>
      </p:pic>
      <p:cxnSp>
        <p:nvCxnSpPr>
          <p:cNvPr id="244" name="Google Shape;244;p29"/>
          <p:cNvCxnSpPr/>
          <p:nvPr/>
        </p:nvCxnSpPr>
        <p:spPr>
          <a:xfrm>
            <a:off x="4566750" y="2587650"/>
            <a:ext cx="0" cy="334800"/>
          </a:xfrm>
          <a:prstGeom prst="straightConnector1">
            <a:avLst/>
          </a:prstGeom>
          <a:noFill/>
          <a:ln cap="flat" cmpd="sng" w="28575">
            <a:solidFill>
              <a:schemeClr val="dk1"/>
            </a:solidFill>
            <a:prstDash val="solid"/>
            <a:round/>
            <a:headEnd len="med" w="med" type="none"/>
            <a:tailEnd len="med" w="med" type="triangle"/>
          </a:ln>
        </p:spPr>
      </p:cxnSp>
      <p:sp>
        <p:nvSpPr>
          <p:cNvPr id="245" name="Google Shape;245;p29"/>
          <p:cNvSpPr txBox="1"/>
          <p:nvPr/>
        </p:nvSpPr>
        <p:spPr>
          <a:xfrm>
            <a:off x="7360000" y="3083375"/>
            <a:ext cx="1449000" cy="4002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s">
                <a:latin typeface="Roboto"/>
                <a:ea typeface="Roboto"/>
                <a:cs typeface="Roboto"/>
                <a:sym typeface="Roboto"/>
              </a:rPr>
              <a:t>long dataframe</a:t>
            </a:r>
            <a:endParaRPr>
              <a:latin typeface="Roboto"/>
              <a:ea typeface="Roboto"/>
              <a:cs typeface="Roboto"/>
              <a:sym typeface="Roboto"/>
            </a:endParaRPr>
          </a:p>
        </p:txBody>
      </p:sp>
      <p:sp>
        <p:nvSpPr>
          <p:cNvPr id="246" name="Google Shape;246;p29"/>
          <p:cNvSpPr txBox="1"/>
          <p:nvPr/>
        </p:nvSpPr>
        <p:spPr>
          <a:xfrm>
            <a:off x="152400" y="2536625"/>
            <a:ext cx="1449000" cy="4002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s">
                <a:latin typeface="Roboto"/>
                <a:ea typeface="Roboto"/>
                <a:cs typeface="Roboto"/>
                <a:sym typeface="Roboto"/>
              </a:rPr>
              <a:t>wide dataframe</a:t>
            </a:r>
            <a:endParaRPr>
              <a:latin typeface="Roboto"/>
              <a:ea typeface="Roboto"/>
              <a:cs typeface="Roboto"/>
              <a:sym typeface="Roboto"/>
            </a:endParaRPr>
          </a:p>
        </p:txBody>
      </p:sp>
      <p:cxnSp>
        <p:nvCxnSpPr>
          <p:cNvPr id="247" name="Google Shape;247;p29"/>
          <p:cNvCxnSpPr/>
          <p:nvPr/>
        </p:nvCxnSpPr>
        <p:spPr>
          <a:xfrm>
            <a:off x="161846" y="664614"/>
            <a:ext cx="1459500" cy="0"/>
          </a:xfrm>
          <a:prstGeom prst="straightConnector1">
            <a:avLst/>
          </a:prstGeom>
          <a:noFill/>
          <a:ln cap="flat" cmpd="sng" w="38100">
            <a:solidFill>
              <a:srgbClr val="1C3B6A"/>
            </a:solidFill>
            <a:prstDash val="solid"/>
            <a:round/>
            <a:headEnd len="med" w="med" type="none"/>
            <a:tailEnd len="med" w="med" type="none"/>
          </a:ln>
        </p:spPr>
      </p:cxnSp>
      <p:sp>
        <p:nvSpPr>
          <p:cNvPr id="248" name="Google Shape;248;p29"/>
          <p:cNvSpPr txBox="1"/>
          <p:nvPr/>
        </p:nvSpPr>
        <p:spPr>
          <a:xfrm>
            <a:off x="152400" y="7475"/>
            <a:ext cx="39276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400"/>
              </a:spcBef>
              <a:spcAft>
                <a:spcPts val="1400"/>
              </a:spcAft>
              <a:buNone/>
            </a:pPr>
            <a:r>
              <a:rPr b="1" i="1" lang="es">
                <a:solidFill>
                  <a:schemeClr val="dk1"/>
                </a:solidFill>
              </a:rPr>
              <a:t>Step 0: Handling time-dependent covariates</a:t>
            </a:r>
            <a:endParaRPr b="1" i="1">
              <a:solidFill>
                <a:schemeClr val="dk1"/>
              </a:solidFill>
            </a:endParaRPr>
          </a:p>
        </p:txBody>
      </p:sp>
      <p:sp>
        <p:nvSpPr>
          <p:cNvPr id="249" name="Google Shape;249;p29"/>
          <p:cNvSpPr txBox="1"/>
          <p:nvPr/>
        </p:nvSpPr>
        <p:spPr>
          <a:xfrm>
            <a:off x="142954" y="283389"/>
            <a:ext cx="45519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400"/>
              </a:spcBef>
              <a:spcAft>
                <a:spcPts val="1400"/>
              </a:spcAft>
              <a:buNone/>
            </a:pPr>
            <a:r>
              <a:rPr b="1" i="1" lang="es">
                <a:solidFill>
                  <a:schemeClr val="dk1"/>
                </a:solidFill>
              </a:rPr>
              <a:t>Step 1: Data formatting – wide vs. long format</a:t>
            </a:r>
            <a:endParaRPr b="1" i="1">
              <a:solidFill>
                <a:schemeClr val="dk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3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cxnSp>
        <p:nvCxnSpPr>
          <p:cNvPr id="255" name="Google Shape;255;p30"/>
          <p:cNvCxnSpPr/>
          <p:nvPr/>
        </p:nvCxnSpPr>
        <p:spPr>
          <a:xfrm>
            <a:off x="5100125" y="541375"/>
            <a:ext cx="4044000" cy="0"/>
          </a:xfrm>
          <a:prstGeom prst="straightConnector1">
            <a:avLst/>
          </a:prstGeom>
          <a:noFill/>
          <a:ln cap="flat" cmpd="sng" w="38100">
            <a:solidFill>
              <a:srgbClr val="1C3B6A"/>
            </a:solidFill>
            <a:prstDash val="solid"/>
            <a:round/>
            <a:headEnd len="med" w="med" type="none"/>
            <a:tailEnd len="med" w="med" type="none"/>
          </a:ln>
        </p:spPr>
      </p:cxnSp>
      <p:sp>
        <p:nvSpPr>
          <p:cNvPr id="256" name="Google Shape;256;p30"/>
          <p:cNvSpPr txBox="1"/>
          <p:nvPr/>
        </p:nvSpPr>
        <p:spPr>
          <a:xfrm>
            <a:off x="5126150" y="95000"/>
            <a:ext cx="40494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1700">
                <a:latin typeface="Fira Sans Extra Condensed"/>
                <a:ea typeface="Fira Sans Extra Condensed"/>
                <a:cs typeface="Fira Sans Extra Condensed"/>
                <a:sym typeface="Fira Sans Extra Condensed"/>
              </a:rPr>
              <a:t>Processing Uncertainty  </a:t>
            </a:r>
            <a:r>
              <a:rPr b="1" lang="es" sz="1700">
                <a:solidFill>
                  <a:srgbClr val="000000"/>
                </a:solidFill>
                <a:latin typeface="Fira Sans Extra Condensed"/>
                <a:ea typeface="Fira Sans Extra Condensed"/>
                <a:cs typeface="Fira Sans Extra Condensed"/>
                <a:sym typeface="Fira Sans Extra Condensed"/>
              </a:rPr>
              <a:t>/ </a:t>
            </a:r>
            <a:r>
              <a:rPr b="1" lang="es" sz="1700">
                <a:solidFill>
                  <a:schemeClr val="dk1"/>
                </a:solidFill>
                <a:latin typeface="Fira Sans Extra Condensed"/>
                <a:ea typeface="Fira Sans Extra Condensed"/>
                <a:cs typeface="Fira Sans Extra Condensed"/>
                <a:sym typeface="Fira Sans Extra Condensed"/>
              </a:rPr>
              <a:t>Statistical Approach</a:t>
            </a:r>
            <a:endParaRPr b="1" sz="1700">
              <a:solidFill>
                <a:srgbClr val="000000"/>
              </a:solidFill>
              <a:latin typeface="Fira Sans Extra Condensed"/>
              <a:ea typeface="Fira Sans Extra Condensed"/>
              <a:cs typeface="Fira Sans Extra Condensed"/>
              <a:sym typeface="Fira Sans Extra Condensed"/>
            </a:endParaRPr>
          </a:p>
        </p:txBody>
      </p:sp>
      <p:pic>
        <p:nvPicPr>
          <p:cNvPr id="257" name="Google Shape;257;p30"/>
          <p:cNvPicPr preferRelativeResize="0"/>
          <p:nvPr/>
        </p:nvPicPr>
        <p:blipFill>
          <a:blip r:embed="rId3">
            <a:alphaModFix/>
          </a:blip>
          <a:stretch>
            <a:fillRect/>
          </a:stretch>
        </p:blipFill>
        <p:spPr>
          <a:xfrm>
            <a:off x="152400" y="922400"/>
            <a:ext cx="8839203" cy="1045355"/>
          </a:xfrm>
          <a:prstGeom prst="rect">
            <a:avLst/>
          </a:prstGeom>
          <a:noFill/>
          <a:ln cap="flat" cmpd="sng" w="19050">
            <a:solidFill>
              <a:schemeClr val="dk1"/>
            </a:solidFill>
            <a:prstDash val="solid"/>
            <a:round/>
            <a:headEnd len="sm" w="sm" type="none"/>
            <a:tailEnd len="sm" w="sm" type="none"/>
          </a:ln>
        </p:spPr>
      </p:pic>
      <p:pic>
        <p:nvPicPr>
          <p:cNvPr id="258" name="Google Shape;258;p30"/>
          <p:cNvPicPr preferRelativeResize="0"/>
          <p:nvPr/>
        </p:nvPicPr>
        <p:blipFill>
          <a:blip r:embed="rId4">
            <a:alphaModFix/>
          </a:blip>
          <a:stretch>
            <a:fillRect/>
          </a:stretch>
        </p:blipFill>
        <p:spPr>
          <a:xfrm>
            <a:off x="4398738" y="2447000"/>
            <a:ext cx="4592861" cy="1746150"/>
          </a:xfrm>
          <a:prstGeom prst="rect">
            <a:avLst/>
          </a:prstGeom>
          <a:noFill/>
          <a:ln cap="flat" cmpd="sng" w="19050">
            <a:solidFill>
              <a:schemeClr val="dk1"/>
            </a:solidFill>
            <a:prstDash val="solid"/>
            <a:round/>
            <a:headEnd len="sm" w="sm" type="none"/>
            <a:tailEnd len="sm" w="sm" type="none"/>
          </a:ln>
        </p:spPr>
      </p:pic>
      <p:cxnSp>
        <p:nvCxnSpPr>
          <p:cNvPr id="259" name="Google Shape;259;p30"/>
          <p:cNvCxnSpPr/>
          <p:nvPr/>
        </p:nvCxnSpPr>
        <p:spPr>
          <a:xfrm>
            <a:off x="152400" y="483875"/>
            <a:ext cx="1459500" cy="0"/>
          </a:xfrm>
          <a:prstGeom prst="straightConnector1">
            <a:avLst/>
          </a:prstGeom>
          <a:noFill/>
          <a:ln cap="flat" cmpd="sng" w="38100">
            <a:solidFill>
              <a:srgbClr val="1C3B6A"/>
            </a:solidFill>
            <a:prstDash val="solid"/>
            <a:round/>
            <a:headEnd len="med" w="med" type="none"/>
            <a:tailEnd len="med" w="med" type="none"/>
          </a:ln>
        </p:spPr>
      </p:cxnSp>
      <p:sp>
        <p:nvSpPr>
          <p:cNvPr id="260" name="Google Shape;260;p30"/>
          <p:cNvSpPr txBox="1"/>
          <p:nvPr/>
        </p:nvSpPr>
        <p:spPr>
          <a:xfrm>
            <a:off x="152400" y="76200"/>
            <a:ext cx="45927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400"/>
              </a:spcBef>
              <a:spcAft>
                <a:spcPts val="1400"/>
              </a:spcAft>
              <a:buNone/>
            </a:pPr>
            <a:r>
              <a:rPr b="1" i="1" lang="es">
                <a:solidFill>
                  <a:schemeClr val="dk1"/>
                </a:solidFill>
              </a:rPr>
              <a:t>Step 2: Data formatting to compute the IPCW weight</a:t>
            </a:r>
            <a:endParaRPr b="1" i="1">
              <a:solidFill>
                <a:schemeClr val="dk1"/>
              </a:solidFill>
            </a:endParaRPr>
          </a:p>
        </p:txBody>
      </p:sp>
      <p:pic>
        <p:nvPicPr>
          <p:cNvPr id="261" name="Google Shape;261;p30"/>
          <p:cNvPicPr preferRelativeResize="0"/>
          <p:nvPr/>
        </p:nvPicPr>
        <p:blipFill>
          <a:blip r:embed="rId5">
            <a:alphaModFix/>
          </a:blip>
          <a:stretch>
            <a:fillRect/>
          </a:stretch>
        </p:blipFill>
        <p:spPr>
          <a:xfrm>
            <a:off x="152401" y="2213439"/>
            <a:ext cx="4049399" cy="1979711"/>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3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cxnSp>
        <p:nvCxnSpPr>
          <p:cNvPr id="267" name="Google Shape;267;p31"/>
          <p:cNvCxnSpPr/>
          <p:nvPr/>
        </p:nvCxnSpPr>
        <p:spPr>
          <a:xfrm>
            <a:off x="5100125" y="541375"/>
            <a:ext cx="4044000" cy="0"/>
          </a:xfrm>
          <a:prstGeom prst="straightConnector1">
            <a:avLst/>
          </a:prstGeom>
          <a:noFill/>
          <a:ln cap="flat" cmpd="sng" w="38100">
            <a:solidFill>
              <a:srgbClr val="1C3B6A"/>
            </a:solidFill>
            <a:prstDash val="solid"/>
            <a:round/>
            <a:headEnd len="med" w="med" type="none"/>
            <a:tailEnd len="med" w="med" type="none"/>
          </a:ln>
        </p:spPr>
      </p:cxnSp>
      <p:sp>
        <p:nvSpPr>
          <p:cNvPr id="268" name="Google Shape;268;p31"/>
          <p:cNvSpPr txBox="1"/>
          <p:nvPr/>
        </p:nvSpPr>
        <p:spPr>
          <a:xfrm>
            <a:off x="5126150" y="95000"/>
            <a:ext cx="40494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1700">
                <a:latin typeface="Fira Sans Extra Condensed"/>
                <a:ea typeface="Fira Sans Extra Condensed"/>
                <a:cs typeface="Fira Sans Extra Condensed"/>
                <a:sym typeface="Fira Sans Extra Condensed"/>
              </a:rPr>
              <a:t>Processing Uncertainty  </a:t>
            </a:r>
            <a:r>
              <a:rPr b="1" lang="es" sz="1700">
                <a:solidFill>
                  <a:srgbClr val="000000"/>
                </a:solidFill>
                <a:latin typeface="Fira Sans Extra Condensed"/>
                <a:ea typeface="Fira Sans Extra Condensed"/>
                <a:cs typeface="Fira Sans Extra Condensed"/>
                <a:sym typeface="Fira Sans Extra Condensed"/>
              </a:rPr>
              <a:t>/ </a:t>
            </a:r>
            <a:r>
              <a:rPr b="1" lang="es" sz="1700">
                <a:solidFill>
                  <a:schemeClr val="dk1"/>
                </a:solidFill>
                <a:latin typeface="Fira Sans Extra Condensed"/>
                <a:ea typeface="Fira Sans Extra Condensed"/>
                <a:cs typeface="Fira Sans Extra Condensed"/>
                <a:sym typeface="Fira Sans Extra Condensed"/>
              </a:rPr>
              <a:t>Statistical Approach</a:t>
            </a:r>
            <a:endParaRPr b="1" sz="1700">
              <a:solidFill>
                <a:srgbClr val="000000"/>
              </a:solidFill>
              <a:latin typeface="Fira Sans Extra Condensed"/>
              <a:ea typeface="Fira Sans Extra Condensed"/>
              <a:cs typeface="Fira Sans Extra Condensed"/>
              <a:sym typeface="Fira Sans Extra Condensed"/>
            </a:endParaRPr>
          </a:p>
        </p:txBody>
      </p:sp>
      <p:pic>
        <p:nvPicPr>
          <p:cNvPr id="269" name="Google Shape;269;p31"/>
          <p:cNvPicPr preferRelativeResize="0"/>
          <p:nvPr/>
        </p:nvPicPr>
        <p:blipFill>
          <a:blip r:embed="rId3">
            <a:alphaModFix/>
          </a:blip>
          <a:stretch>
            <a:fillRect/>
          </a:stretch>
        </p:blipFill>
        <p:spPr>
          <a:xfrm>
            <a:off x="160900" y="1824263"/>
            <a:ext cx="4430201" cy="1494964"/>
          </a:xfrm>
          <a:prstGeom prst="rect">
            <a:avLst/>
          </a:prstGeom>
          <a:noFill/>
          <a:ln cap="flat" cmpd="sng" w="19050">
            <a:solidFill>
              <a:schemeClr val="dk2"/>
            </a:solidFill>
            <a:prstDash val="solid"/>
            <a:round/>
            <a:headEnd len="sm" w="sm" type="none"/>
            <a:tailEnd len="sm" w="sm" type="none"/>
          </a:ln>
        </p:spPr>
      </p:pic>
      <p:pic>
        <p:nvPicPr>
          <p:cNvPr id="270" name="Google Shape;270;p31"/>
          <p:cNvPicPr preferRelativeResize="0"/>
          <p:nvPr/>
        </p:nvPicPr>
        <p:blipFill rotWithShape="1">
          <a:blip r:embed="rId4">
            <a:alphaModFix/>
          </a:blip>
          <a:srcRect b="0" l="0" r="24271" t="23739"/>
          <a:stretch/>
        </p:blipFill>
        <p:spPr>
          <a:xfrm>
            <a:off x="4700063" y="2021525"/>
            <a:ext cx="4344176" cy="2524900"/>
          </a:xfrm>
          <a:prstGeom prst="rect">
            <a:avLst/>
          </a:prstGeom>
          <a:noFill/>
          <a:ln cap="flat" cmpd="sng" w="19050">
            <a:solidFill>
              <a:schemeClr val="dk2"/>
            </a:solidFill>
            <a:prstDash val="solid"/>
            <a:round/>
            <a:headEnd len="sm" w="sm" type="none"/>
            <a:tailEnd len="sm" w="sm" type="none"/>
          </a:ln>
        </p:spPr>
      </p:pic>
      <p:pic>
        <p:nvPicPr>
          <p:cNvPr id="271" name="Google Shape;271;p31"/>
          <p:cNvPicPr preferRelativeResize="0"/>
          <p:nvPr/>
        </p:nvPicPr>
        <p:blipFill rotWithShape="1">
          <a:blip r:embed="rId4">
            <a:alphaModFix/>
          </a:blip>
          <a:srcRect b="75698" l="0" r="0" t="0"/>
          <a:stretch/>
        </p:blipFill>
        <p:spPr>
          <a:xfrm>
            <a:off x="4691435" y="1292026"/>
            <a:ext cx="4344176" cy="609325"/>
          </a:xfrm>
          <a:prstGeom prst="rect">
            <a:avLst/>
          </a:prstGeom>
          <a:noFill/>
          <a:ln cap="flat" cmpd="sng" w="19050">
            <a:solidFill>
              <a:schemeClr val="dk2"/>
            </a:solidFill>
            <a:prstDash val="solid"/>
            <a:round/>
            <a:headEnd len="sm" w="sm" type="none"/>
            <a:tailEnd len="sm" w="sm" type="none"/>
          </a:ln>
        </p:spPr>
      </p:pic>
      <p:cxnSp>
        <p:nvCxnSpPr>
          <p:cNvPr id="272" name="Google Shape;272;p31"/>
          <p:cNvCxnSpPr/>
          <p:nvPr/>
        </p:nvCxnSpPr>
        <p:spPr>
          <a:xfrm>
            <a:off x="152400" y="483875"/>
            <a:ext cx="1459500" cy="0"/>
          </a:xfrm>
          <a:prstGeom prst="straightConnector1">
            <a:avLst/>
          </a:prstGeom>
          <a:noFill/>
          <a:ln cap="flat" cmpd="sng" w="38100">
            <a:solidFill>
              <a:srgbClr val="1C3B6A"/>
            </a:solidFill>
            <a:prstDash val="solid"/>
            <a:round/>
            <a:headEnd len="med" w="med" type="none"/>
            <a:tailEnd len="med" w="med" type="none"/>
          </a:ln>
        </p:spPr>
      </p:cxnSp>
      <p:sp>
        <p:nvSpPr>
          <p:cNvPr id="273" name="Google Shape;273;p31"/>
          <p:cNvSpPr txBox="1"/>
          <p:nvPr/>
        </p:nvSpPr>
        <p:spPr>
          <a:xfrm>
            <a:off x="152400" y="76200"/>
            <a:ext cx="40440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400"/>
              </a:spcBef>
              <a:spcAft>
                <a:spcPts val="1400"/>
              </a:spcAft>
              <a:buNone/>
            </a:pPr>
            <a:r>
              <a:rPr b="1" i="1" lang="es">
                <a:solidFill>
                  <a:schemeClr val="dk1"/>
                </a:solidFill>
              </a:rPr>
              <a:t>Step 3: Computation of stabilized weight</a:t>
            </a:r>
            <a:endParaRPr b="1" i="1">
              <a:solidFill>
                <a:schemeClr val="dk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 name="Shape 60"/>
        <p:cNvGrpSpPr/>
        <p:nvPr/>
      </p:nvGrpSpPr>
      <p:grpSpPr>
        <a:xfrm>
          <a:off x="0" y="0"/>
          <a:ext cx="0" cy="0"/>
          <a:chOff x="0" y="0"/>
          <a:chExt cx="0" cy="0"/>
        </a:xfrm>
      </p:grpSpPr>
      <p:sp>
        <p:nvSpPr>
          <p:cNvPr id="61" name="Google Shape;61;p1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
        <p:nvSpPr>
          <p:cNvPr id="62" name="Google Shape;62;p14"/>
          <p:cNvSpPr txBox="1"/>
          <p:nvPr/>
        </p:nvSpPr>
        <p:spPr>
          <a:xfrm>
            <a:off x="2371050" y="1664950"/>
            <a:ext cx="44019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3200">
                <a:solidFill>
                  <a:schemeClr val="dk1"/>
                </a:solidFill>
                <a:latin typeface="Saira Extra Condensed"/>
                <a:ea typeface="Saira Extra Condensed"/>
                <a:cs typeface="Saira Extra Condensed"/>
                <a:sym typeface="Saira Extra Condensed"/>
              </a:rPr>
              <a:t>Processing Uncertainty </a:t>
            </a:r>
            <a:endParaRPr b="1" sz="3200">
              <a:solidFill>
                <a:schemeClr val="dk1"/>
              </a:solidFill>
              <a:latin typeface="Saira Extra Condensed"/>
              <a:ea typeface="Saira Extra Condensed"/>
              <a:cs typeface="Saira Extra Condensed"/>
              <a:sym typeface="Saira Extra Condensed"/>
            </a:endParaRPr>
          </a:p>
        </p:txBody>
      </p:sp>
      <p:sp>
        <p:nvSpPr>
          <p:cNvPr id="63" name="Google Shape;63;p14"/>
          <p:cNvSpPr/>
          <p:nvPr/>
        </p:nvSpPr>
        <p:spPr>
          <a:xfrm>
            <a:off x="1476500" y="3523450"/>
            <a:ext cx="2569500" cy="9069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sz="2000">
                <a:latin typeface="Saira Extra Condensed"/>
                <a:ea typeface="Saira Extra Condensed"/>
                <a:cs typeface="Saira Extra Condensed"/>
                <a:sym typeface="Saira Extra Condensed"/>
              </a:rPr>
              <a:t>Statistical Approach</a:t>
            </a:r>
            <a:endParaRPr b="1" sz="2000">
              <a:latin typeface="Saira Extra Condensed"/>
              <a:ea typeface="Saira Extra Condensed"/>
              <a:cs typeface="Saira Extra Condensed"/>
              <a:sym typeface="Saira Extra Condensed"/>
            </a:endParaRPr>
          </a:p>
        </p:txBody>
      </p:sp>
      <p:sp>
        <p:nvSpPr>
          <p:cNvPr id="64" name="Google Shape;64;p14"/>
          <p:cNvSpPr/>
          <p:nvPr/>
        </p:nvSpPr>
        <p:spPr>
          <a:xfrm>
            <a:off x="5098000" y="3523450"/>
            <a:ext cx="2569500" cy="9069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sz="2000">
                <a:solidFill>
                  <a:schemeClr val="dk1"/>
                </a:solidFill>
                <a:latin typeface="Saira Extra Condensed"/>
                <a:ea typeface="Saira Extra Condensed"/>
                <a:cs typeface="Saira Extra Condensed"/>
                <a:sym typeface="Saira Extra Condensed"/>
              </a:rPr>
              <a:t>ML Approach</a:t>
            </a:r>
            <a:endParaRPr b="1" sz="2000">
              <a:latin typeface="Saira Extra Condensed"/>
              <a:ea typeface="Saira Extra Condensed"/>
              <a:cs typeface="Saira Extra Condensed"/>
              <a:sym typeface="Saira Extra Condensed"/>
            </a:endParaRPr>
          </a:p>
        </p:txBody>
      </p:sp>
      <p:cxnSp>
        <p:nvCxnSpPr>
          <p:cNvPr id="65" name="Google Shape;65;p14"/>
          <p:cNvCxnSpPr>
            <a:stCxn id="62" idx="2"/>
            <a:endCxn id="63" idx="0"/>
          </p:cNvCxnSpPr>
          <p:nvPr/>
        </p:nvCxnSpPr>
        <p:spPr>
          <a:xfrm rot="5400000">
            <a:off x="3075900" y="2027350"/>
            <a:ext cx="1181400" cy="1810800"/>
          </a:xfrm>
          <a:prstGeom prst="bentConnector3">
            <a:avLst>
              <a:gd fmla="val 50000" name="adj1"/>
            </a:avLst>
          </a:prstGeom>
          <a:noFill/>
          <a:ln cap="flat" cmpd="sng" w="9525">
            <a:solidFill>
              <a:schemeClr val="dk2"/>
            </a:solidFill>
            <a:prstDash val="solid"/>
            <a:round/>
            <a:headEnd len="med" w="med" type="none"/>
            <a:tailEnd len="med" w="med" type="none"/>
          </a:ln>
        </p:spPr>
      </p:cxnSp>
      <p:cxnSp>
        <p:nvCxnSpPr>
          <p:cNvPr id="66" name="Google Shape;66;p14"/>
          <p:cNvCxnSpPr>
            <a:stCxn id="62" idx="2"/>
            <a:endCxn id="64" idx="0"/>
          </p:cNvCxnSpPr>
          <p:nvPr/>
        </p:nvCxnSpPr>
        <p:spPr>
          <a:xfrm flipH="1" rot="-5400000">
            <a:off x="4886700" y="2027350"/>
            <a:ext cx="1181400" cy="1810800"/>
          </a:xfrm>
          <a:prstGeom prst="bentConnector3">
            <a:avLst>
              <a:gd fmla="val 50000" name="adj1"/>
            </a:avLst>
          </a:prstGeom>
          <a:noFill/>
          <a:ln cap="flat" cmpd="sng" w="9525">
            <a:solidFill>
              <a:schemeClr val="dk2"/>
            </a:solidFill>
            <a:prstDash val="solid"/>
            <a:round/>
            <a:headEnd len="med" w="med" type="none"/>
            <a:tailEnd len="med" w="med" type="none"/>
          </a:ln>
        </p:spPr>
      </p:cxnSp>
      <p:cxnSp>
        <p:nvCxnSpPr>
          <p:cNvPr id="67" name="Google Shape;67;p14"/>
          <p:cNvCxnSpPr/>
          <p:nvPr/>
        </p:nvCxnSpPr>
        <p:spPr>
          <a:xfrm>
            <a:off x="6921600" y="541400"/>
            <a:ext cx="2222400" cy="0"/>
          </a:xfrm>
          <a:prstGeom prst="straightConnector1">
            <a:avLst/>
          </a:prstGeom>
          <a:noFill/>
          <a:ln cap="flat" cmpd="sng" w="38100">
            <a:solidFill>
              <a:srgbClr val="1C3B6A"/>
            </a:solidFill>
            <a:prstDash val="solid"/>
            <a:round/>
            <a:headEnd len="med" w="med" type="none"/>
            <a:tailEnd len="med" w="med" type="none"/>
          </a:ln>
        </p:spPr>
      </p:cxnSp>
      <p:sp>
        <p:nvSpPr>
          <p:cNvPr id="68" name="Google Shape;68;p14"/>
          <p:cNvSpPr txBox="1"/>
          <p:nvPr/>
        </p:nvSpPr>
        <p:spPr>
          <a:xfrm>
            <a:off x="6964975" y="95000"/>
            <a:ext cx="21792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1700">
                <a:latin typeface="Fira Sans Extra Condensed"/>
                <a:ea typeface="Fira Sans Extra Condensed"/>
                <a:cs typeface="Fira Sans Extra Condensed"/>
                <a:sym typeface="Fira Sans Extra Condensed"/>
              </a:rPr>
              <a:t>Processing Uncertainty</a:t>
            </a:r>
            <a:endParaRPr b="1" sz="1700">
              <a:solidFill>
                <a:srgbClr val="000000"/>
              </a:solidFill>
              <a:latin typeface="Fira Sans Extra Condensed"/>
              <a:ea typeface="Fira Sans Extra Condensed"/>
              <a:cs typeface="Fira Sans Extra Condensed"/>
              <a:sym typeface="Fira Sans Extra Condense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3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cxnSp>
        <p:nvCxnSpPr>
          <p:cNvPr id="279" name="Google Shape;279;p32"/>
          <p:cNvCxnSpPr/>
          <p:nvPr/>
        </p:nvCxnSpPr>
        <p:spPr>
          <a:xfrm>
            <a:off x="5100125" y="541375"/>
            <a:ext cx="4044000" cy="0"/>
          </a:xfrm>
          <a:prstGeom prst="straightConnector1">
            <a:avLst/>
          </a:prstGeom>
          <a:noFill/>
          <a:ln cap="flat" cmpd="sng" w="38100">
            <a:solidFill>
              <a:srgbClr val="1C3B6A"/>
            </a:solidFill>
            <a:prstDash val="solid"/>
            <a:round/>
            <a:headEnd len="med" w="med" type="none"/>
            <a:tailEnd len="med" w="med" type="none"/>
          </a:ln>
        </p:spPr>
      </p:cxnSp>
      <p:sp>
        <p:nvSpPr>
          <p:cNvPr id="280" name="Google Shape;280;p32"/>
          <p:cNvSpPr txBox="1"/>
          <p:nvPr/>
        </p:nvSpPr>
        <p:spPr>
          <a:xfrm>
            <a:off x="5126150" y="95000"/>
            <a:ext cx="40494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1700">
                <a:latin typeface="Fira Sans Extra Condensed"/>
                <a:ea typeface="Fira Sans Extra Condensed"/>
                <a:cs typeface="Fira Sans Extra Condensed"/>
                <a:sym typeface="Fira Sans Extra Condensed"/>
              </a:rPr>
              <a:t>Processing Uncertainty  </a:t>
            </a:r>
            <a:r>
              <a:rPr b="1" lang="es" sz="1700">
                <a:solidFill>
                  <a:srgbClr val="000000"/>
                </a:solidFill>
                <a:latin typeface="Fira Sans Extra Condensed"/>
                <a:ea typeface="Fira Sans Extra Condensed"/>
                <a:cs typeface="Fira Sans Extra Condensed"/>
                <a:sym typeface="Fira Sans Extra Condensed"/>
              </a:rPr>
              <a:t>/ </a:t>
            </a:r>
            <a:r>
              <a:rPr b="1" lang="es" sz="1700">
                <a:solidFill>
                  <a:schemeClr val="dk1"/>
                </a:solidFill>
                <a:latin typeface="Fira Sans Extra Condensed"/>
                <a:ea typeface="Fira Sans Extra Condensed"/>
                <a:cs typeface="Fira Sans Extra Condensed"/>
                <a:sym typeface="Fira Sans Extra Condensed"/>
              </a:rPr>
              <a:t>Statistical Approach</a:t>
            </a:r>
            <a:endParaRPr b="1" sz="1700">
              <a:solidFill>
                <a:srgbClr val="000000"/>
              </a:solidFill>
              <a:latin typeface="Fira Sans Extra Condensed"/>
              <a:ea typeface="Fira Sans Extra Condensed"/>
              <a:cs typeface="Fira Sans Extra Condensed"/>
              <a:sym typeface="Fira Sans Extra Condensed"/>
            </a:endParaRPr>
          </a:p>
        </p:txBody>
      </p:sp>
      <p:pic>
        <p:nvPicPr>
          <p:cNvPr id="281" name="Google Shape;281;p32"/>
          <p:cNvPicPr preferRelativeResize="0"/>
          <p:nvPr/>
        </p:nvPicPr>
        <p:blipFill>
          <a:blip r:embed="rId3">
            <a:alphaModFix/>
          </a:blip>
          <a:stretch>
            <a:fillRect/>
          </a:stretch>
        </p:blipFill>
        <p:spPr>
          <a:xfrm>
            <a:off x="2451325" y="1368075"/>
            <a:ext cx="4771624" cy="3623026"/>
          </a:xfrm>
          <a:prstGeom prst="rect">
            <a:avLst/>
          </a:prstGeom>
          <a:noFill/>
          <a:ln cap="flat" cmpd="sng" w="19050">
            <a:solidFill>
              <a:schemeClr val="dk2"/>
            </a:solidFill>
            <a:prstDash val="solid"/>
            <a:round/>
            <a:headEnd len="sm" w="sm" type="none"/>
            <a:tailEnd len="sm" w="sm" type="none"/>
          </a:ln>
        </p:spPr>
      </p:pic>
      <p:pic>
        <p:nvPicPr>
          <p:cNvPr id="282" name="Google Shape;282;p32"/>
          <p:cNvPicPr preferRelativeResize="0"/>
          <p:nvPr/>
        </p:nvPicPr>
        <p:blipFill>
          <a:blip r:embed="rId4">
            <a:alphaModFix/>
          </a:blip>
          <a:stretch>
            <a:fillRect/>
          </a:stretch>
        </p:blipFill>
        <p:spPr>
          <a:xfrm>
            <a:off x="2451325" y="736225"/>
            <a:ext cx="4771625" cy="465713"/>
          </a:xfrm>
          <a:prstGeom prst="rect">
            <a:avLst/>
          </a:prstGeom>
          <a:noFill/>
          <a:ln cap="flat" cmpd="sng" w="19050">
            <a:solidFill>
              <a:schemeClr val="dk2"/>
            </a:solidFill>
            <a:prstDash val="solid"/>
            <a:round/>
            <a:headEnd len="sm" w="sm" type="none"/>
            <a:tailEnd len="sm" w="sm" type="none"/>
          </a:ln>
        </p:spPr>
      </p:pic>
      <p:cxnSp>
        <p:nvCxnSpPr>
          <p:cNvPr id="283" name="Google Shape;283;p32"/>
          <p:cNvCxnSpPr/>
          <p:nvPr/>
        </p:nvCxnSpPr>
        <p:spPr>
          <a:xfrm>
            <a:off x="152400" y="636275"/>
            <a:ext cx="1459500" cy="0"/>
          </a:xfrm>
          <a:prstGeom prst="straightConnector1">
            <a:avLst/>
          </a:prstGeom>
          <a:noFill/>
          <a:ln cap="flat" cmpd="sng" w="38100">
            <a:solidFill>
              <a:srgbClr val="1C3B6A"/>
            </a:solidFill>
            <a:prstDash val="solid"/>
            <a:round/>
            <a:headEnd len="med" w="med" type="none"/>
            <a:tailEnd len="med" w="med" type="none"/>
          </a:ln>
        </p:spPr>
      </p:cxnSp>
      <p:sp>
        <p:nvSpPr>
          <p:cNvPr id="284" name="Google Shape;284;p32"/>
          <p:cNvSpPr txBox="1"/>
          <p:nvPr/>
        </p:nvSpPr>
        <p:spPr>
          <a:xfrm>
            <a:off x="152400" y="0"/>
            <a:ext cx="4655700" cy="648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400"/>
              </a:spcBef>
              <a:spcAft>
                <a:spcPts val="1400"/>
              </a:spcAft>
              <a:buNone/>
            </a:pPr>
            <a:r>
              <a:rPr b="1" i="1" lang="es">
                <a:solidFill>
                  <a:schemeClr val="dk1"/>
                </a:solidFill>
              </a:rPr>
              <a:t>Step 4: Marginal estimates of the causal treatment effect on the pseudo- population</a:t>
            </a:r>
            <a:endParaRPr b="1" i="1">
              <a:solidFill>
                <a:schemeClr val="dk1"/>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3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cxnSp>
        <p:nvCxnSpPr>
          <p:cNvPr id="290" name="Google Shape;290;p33"/>
          <p:cNvCxnSpPr/>
          <p:nvPr/>
        </p:nvCxnSpPr>
        <p:spPr>
          <a:xfrm>
            <a:off x="5100125" y="541375"/>
            <a:ext cx="4044000" cy="0"/>
          </a:xfrm>
          <a:prstGeom prst="straightConnector1">
            <a:avLst/>
          </a:prstGeom>
          <a:noFill/>
          <a:ln cap="flat" cmpd="sng" w="38100">
            <a:solidFill>
              <a:srgbClr val="1C3B6A"/>
            </a:solidFill>
            <a:prstDash val="solid"/>
            <a:round/>
            <a:headEnd len="med" w="med" type="none"/>
            <a:tailEnd len="med" w="med" type="none"/>
          </a:ln>
        </p:spPr>
      </p:cxnSp>
      <p:sp>
        <p:nvSpPr>
          <p:cNvPr id="291" name="Google Shape;291;p33"/>
          <p:cNvSpPr txBox="1"/>
          <p:nvPr/>
        </p:nvSpPr>
        <p:spPr>
          <a:xfrm>
            <a:off x="5126150" y="95000"/>
            <a:ext cx="40494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1700">
                <a:latin typeface="Fira Sans Extra Condensed"/>
                <a:ea typeface="Fira Sans Extra Condensed"/>
                <a:cs typeface="Fira Sans Extra Condensed"/>
                <a:sym typeface="Fira Sans Extra Condensed"/>
              </a:rPr>
              <a:t>Processing Uncertainty  </a:t>
            </a:r>
            <a:r>
              <a:rPr b="1" lang="es" sz="1700">
                <a:solidFill>
                  <a:srgbClr val="000000"/>
                </a:solidFill>
                <a:latin typeface="Fira Sans Extra Condensed"/>
                <a:ea typeface="Fira Sans Extra Condensed"/>
                <a:cs typeface="Fira Sans Extra Condensed"/>
                <a:sym typeface="Fira Sans Extra Condensed"/>
              </a:rPr>
              <a:t>/ </a:t>
            </a:r>
            <a:r>
              <a:rPr b="1" lang="es" sz="1700">
                <a:solidFill>
                  <a:schemeClr val="dk1"/>
                </a:solidFill>
                <a:latin typeface="Fira Sans Extra Condensed"/>
                <a:ea typeface="Fira Sans Extra Condensed"/>
                <a:cs typeface="Fira Sans Extra Condensed"/>
                <a:sym typeface="Fira Sans Extra Condensed"/>
              </a:rPr>
              <a:t>Statistical Approach</a:t>
            </a:r>
            <a:endParaRPr b="1" sz="1700">
              <a:solidFill>
                <a:srgbClr val="000000"/>
              </a:solidFill>
              <a:latin typeface="Fira Sans Extra Condensed"/>
              <a:ea typeface="Fira Sans Extra Condensed"/>
              <a:cs typeface="Fira Sans Extra Condensed"/>
              <a:sym typeface="Fira Sans Extra Condensed"/>
            </a:endParaRPr>
          </a:p>
        </p:txBody>
      </p:sp>
      <p:pic>
        <p:nvPicPr>
          <p:cNvPr id="292" name="Google Shape;292;p33"/>
          <p:cNvPicPr preferRelativeResize="0"/>
          <p:nvPr/>
        </p:nvPicPr>
        <p:blipFill>
          <a:blip r:embed="rId3">
            <a:alphaModFix/>
          </a:blip>
          <a:stretch>
            <a:fillRect/>
          </a:stretch>
        </p:blipFill>
        <p:spPr>
          <a:xfrm>
            <a:off x="1849338" y="631500"/>
            <a:ext cx="5445326" cy="4346124"/>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3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
        <p:nvSpPr>
          <p:cNvPr id="298" name="Google Shape;298;p34"/>
          <p:cNvSpPr txBox="1"/>
          <p:nvPr/>
        </p:nvSpPr>
        <p:spPr>
          <a:xfrm>
            <a:off x="2371050" y="1664950"/>
            <a:ext cx="44019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3200">
                <a:solidFill>
                  <a:schemeClr val="dk1"/>
                </a:solidFill>
                <a:latin typeface="Saira Extra Condensed"/>
                <a:ea typeface="Saira Extra Condensed"/>
                <a:cs typeface="Saira Extra Condensed"/>
                <a:sym typeface="Saira Extra Condensed"/>
              </a:rPr>
              <a:t>Processing Uncertainty </a:t>
            </a:r>
            <a:endParaRPr b="1" sz="3200">
              <a:solidFill>
                <a:schemeClr val="dk1"/>
              </a:solidFill>
              <a:latin typeface="Saira Extra Condensed"/>
              <a:ea typeface="Saira Extra Condensed"/>
              <a:cs typeface="Saira Extra Condensed"/>
              <a:sym typeface="Saira Extra Condensed"/>
            </a:endParaRPr>
          </a:p>
        </p:txBody>
      </p:sp>
      <p:sp>
        <p:nvSpPr>
          <p:cNvPr id="299" name="Google Shape;299;p34"/>
          <p:cNvSpPr/>
          <p:nvPr/>
        </p:nvSpPr>
        <p:spPr>
          <a:xfrm>
            <a:off x="1476500" y="3523450"/>
            <a:ext cx="2569500" cy="906900"/>
          </a:xfrm>
          <a:prstGeom prst="rect">
            <a:avLst/>
          </a:prstGeom>
          <a:solidFill>
            <a:srgbClr val="F3F3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sz="2000">
                <a:latin typeface="Saira Extra Condensed"/>
                <a:ea typeface="Saira Extra Condensed"/>
                <a:cs typeface="Saira Extra Condensed"/>
                <a:sym typeface="Saira Extra Condensed"/>
              </a:rPr>
              <a:t>Statistical Approach</a:t>
            </a:r>
            <a:endParaRPr b="1" sz="2000">
              <a:latin typeface="Saira Extra Condensed"/>
              <a:ea typeface="Saira Extra Condensed"/>
              <a:cs typeface="Saira Extra Condensed"/>
              <a:sym typeface="Saira Extra Condensed"/>
            </a:endParaRPr>
          </a:p>
        </p:txBody>
      </p:sp>
      <p:sp>
        <p:nvSpPr>
          <p:cNvPr id="300" name="Google Shape;300;p34"/>
          <p:cNvSpPr/>
          <p:nvPr/>
        </p:nvSpPr>
        <p:spPr>
          <a:xfrm>
            <a:off x="5098000" y="3523450"/>
            <a:ext cx="2569500" cy="906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sz="2000">
                <a:solidFill>
                  <a:schemeClr val="dk1"/>
                </a:solidFill>
                <a:latin typeface="Saira Extra Condensed"/>
                <a:ea typeface="Saira Extra Condensed"/>
                <a:cs typeface="Saira Extra Condensed"/>
                <a:sym typeface="Saira Extra Condensed"/>
              </a:rPr>
              <a:t>ML Approach</a:t>
            </a:r>
            <a:endParaRPr b="1" sz="2000">
              <a:latin typeface="Saira Extra Condensed"/>
              <a:ea typeface="Saira Extra Condensed"/>
              <a:cs typeface="Saira Extra Condensed"/>
              <a:sym typeface="Saira Extra Condensed"/>
            </a:endParaRPr>
          </a:p>
        </p:txBody>
      </p:sp>
      <p:cxnSp>
        <p:nvCxnSpPr>
          <p:cNvPr id="301" name="Google Shape;301;p34"/>
          <p:cNvCxnSpPr>
            <a:stCxn id="298" idx="2"/>
            <a:endCxn id="299" idx="0"/>
          </p:cNvCxnSpPr>
          <p:nvPr/>
        </p:nvCxnSpPr>
        <p:spPr>
          <a:xfrm rot="5400000">
            <a:off x="3075900" y="2027350"/>
            <a:ext cx="1181400" cy="1810800"/>
          </a:xfrm>
          <a:prstGeom prst="bentConnector3">
            <a:avLst>
              <a:gd fmla="val 50000" name="adj1"/>
            </a:avLst>
          </a:prstGeom>
          <a:noFill/>
          <a:ln cap="flat" cmpd="sng" w="9525">
            <a:solidFill>
              <a:schemeClr val="dk2"/>
            </a:solidFill>
            <a:prstDash val="solid"/>
            <a:round/>
            <a:headEnd len="med" w="med" type="none"/>
            <a:tailEnd len="med" w="med" type="none"/>
          </a:ln>
        </p:spPr>
      </p:cxnSp>
      <p:cxnSp>
        <p:nvCxnSpPr>
          <p:cNvPr id="302" name="Google Shape;302;p34"/>
          <p:cNvCxnSpPr>
            <a:stCxn id="298" idx="2"/>
            <a:endCxn id="300" idx="0"/>
          </p:cNvCxnSpPr>
          <p:nvPr/>
        </p:nvCxnSpPr>
        <p:spPr>
          <a:xfrm flipH="1" rot="-5400000">
            <a:off x="4886700" y="2027350"/>
            <a:ext cx="1181400" cy="1810800"/>
          </a:xfrm>
          <a:prstGeom prst="bentConnector3">
            <a:avLst>
              <a:gd fmla="val 50000" name="adj1"/>
            </a:avLst>
          </a:prstGeom>
          <a:noFill/>
          <a:ln cap="flat" cmpd="sng" w="9525">
            <a:solidFill>
              <a:schemeClr val="dk2"/>
            </a:solidFill>
            <a:prstDash val="solid"/>
            <a:round/>
            <a:headEnd len="med" w="med" type="none"/>
            <a:tailEnd len="med" w="med" type="none"/>
          </a:ln>
        </p:spPr>
      </p:cxnSp>
      <p:cxnSp>
        <p:nvCxnSpPr>
          <p:cNvPr id="303" name="Google Shape;303;p34"/>
          <p:cNvCxnSpPr/>
          <p:nvPr/>
        </p:nvCxnSpPr>
        <p:spPr>
          <a:xfrm>
            <a:off x="6921600" y="541400"/>
            <a:ext cx="2222400" cy="0"/>
          </a:xfrm>
          <a:prstGeom prst="straightConnector1">
            <a:avLst/>
          </a:prstGeom>
          <a:noFill/>
          <a:ln cap="flat" cmpd="sng" w="38100">
            <a:solidFill>
              <a:srgbClr val="1C3B6A"/>
            </a:solidFill>
            <a:prstDash val="solid"/>
            <a:round/>
            <a:headEnd len="med" w="med" type="none"/>
            <a:tailEnd len="med" w="med" type="none"/>
          </a:ln>
        </p:spPr>
      </p:cxnSp>
      <p:sp>
        <p:nvSpPr>
          <p:cNvPr id="304" name="Google Shape;304;p34"/>
          <p:cNvSpPr txBox="1"/>
          <p:nvPr/>
        </p:nvSpPr>
        <p:spPr>
          <a:xfrm>
            <a:off x="6964975" y="95000"/>
            <a:ext cx="21792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1700">
                <a:latin typeface="Fira Sans Extra Condensed"/>
                <a:ea typeface="Fira Sans Extra Condensed"/>
                <a:cs typeface="Fira Sans Extra Condensed"/>
                <a:sym typeface="Fira Sans Extra Condensed"/>
              </a:rPr>
              <a:t>Processing Uncertainty</a:t>
            </a:r>
            <a:endParaRPr b="1" sz="1700">
              <a:solidFill>
                <a:srgbClr val="000000"/>
              </a:solidFill>
              <a:latin typeface="Fira Sans Extra Condensed"/>
              <a:ea typeface="Fira Sans Extra Condensed"/>
              <a:cs typeface="Fira Sans Extra Condensed"/>
              <a:sym typeface="Fira Sans Extra Condense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3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
        <p:nvSpPr>
          <p:cNvPr id="310" name="Google Shape;310;p35"/>
          <p:cNvSpPr/>
          <p:nvPr/>
        </p:nvSpPr>
        <p:spPr>
          <a:xfrm>
            <a:off x="1264250" y="3129775"/>
            <a:ext cx="6618600" cy="5196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a:t>Topic : Status label의 축소 및  surrogate feature 통합을 통한모형 편향치 감소 </a:t>
            </a:r>
            <a:endParaRPr/>
          </a:p>
        </p:txBody>
      </p:sp>
      <p:sp>
        <p:nvSpPr>
          <p:cNvPr id="311" name="Google Shape;311;p35"/>
          <p:cNvSpPr/>
          <p:nvPr/>
        </p:nvSpPr>
        <p:spPr>
          <a:xfrm>
            <a:off x="1261150" y="3731325"/>
            <a:ext cx="6618600" cy="5196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a:t>Outcome: Model calibration result and comparison result for other models</a:t>
            </a:r>
            <a:endParaRPr/>
          </a:p>
        </p:txBody>
      </p:sp>
      <p:cxnSp>
        <p:nvCxnSpPr>
          <p:cNvPr id="312" name="Google Shape;312;p35"/>
          <p:cNvCxnSpPr/>
          <p:nvPr/>
        </p:nvCxnSpPr>
        <p:spPr>
          <a:xfrm>
            <a:off x="5637900" y="541375"/>
            <a:ext cx="3506100" cy="0"/>
          </a:xfrm>
          <a:prstGeom prst="straightConnector1">
            <a:avLst/>
          </a:prstGeom>
          <a:noFill/>
          <a:ln cap="flat" cmpd="sng" w="38100">
            <a:solidFill>
              <a:srgbClr val="1C3B6A"/>
            </a:solidFill>
            <a:prstDash val="solid"/>
            <a:round/>
            <a:headEnd len="med" w="med" type="none"/>
            <a:tailEnd len="med" w="med" type="none"/>
          </a:ln>
        </p:spPr>
      </p:cxnSp>
      <p:sp>
        <p:nvSpPr>
          <p:cNvPr id="313" name="Google Shape;313;p35"/>
          <p:cNvSpPr txBox="1"/>
          <p:nvPr/>
        </p:nvSpPr>
        <p:spPr>
          <a:xfrm>
            <a:off x="5637900" y="95000"/>
            <a:ext cx="35376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1700">
                <a:latin typeface="Fira Sans Extra Condensed"/>
                <a:ea typeface="Fira Sans Extra Condensed"/>
                <a:cs typeface="Fira Sans Extra Condensed"/>
                <a:sym typeface="Fira Sans Extra Condensed"/>
              </a:rPr>
              <a:t>Processing Uncertainty  </a:t>
            </a:r>
            <a:r>
              <a:rPr b="1" lang="es" sz="1700">
                <a:solidFill>
                  <a:srgbClr val="000000"/>
                </a:solidFill>
                <a:latin typeface="Fira Sans Extra Condensed"/>
                <a:ea typeface="Fira Sans Extra Condensed"/>
                <a:cs typeface="Fira Sans Extra Condensed"/>
                <a:sym typeface="Fira Sans Extra Condensed"/>
              </a:rPr>
              <a:t>/ </a:t>
            </a:r>
            <a:r>
              <a:rPr b="1" lang="es" sz="1700">
                <a:solidFill>
                  <a:schemeClr val="dk1"/>
                </a:solidFill>
                <a:latin typeface="Fira Sans Extra Condensed"/>
                <a:ea typeface="Fira Sans Extra Condensed"/>
                <a:cs typeface="Fira Sans Extra Condensed"/>
                <a:sym typeface="Fira Sans Extra Condensed"/>
              </a:rPr>
              <a:t>ML Approach</a:t>
            </a:r>
            <a:endParaRPr b="1" sz="1700">
              <a:solidFill>
                <a:srgbClr val="000000"/>
              </a:solidFill>
              <a:latin typeface="Fira Sans Extra Condensed"/>
              <a:ea typeface="Fira Sans Extra Condensed"/>
              <a:cs typeface="Fira Sans Extra Condensed"/>
              <a:sym typeface="Fira Sans Extra Condensed"/>
            </a:endParaRPr>
          </a:p>
        </p:txBody>
      </p:sp>
      <p:pic>
        <p:nvPicPr>
          <p:cNvPr id="314" name="Google Shape;314;p35"/>
          <p:cNvPicPr preferRelativeResize="0"/>
          <p:nvPr/>
        </p:nvPicPr>
        <p:blipFill>
          <a:blip r:embed="rId3">
            <a:alphaModFix/>
          </a:blip>
          <a:stretch>
            <a:fillRect/>
          </a:stretch>
        </p:blipFill>
        <p:spPr>
          <a:xfrm>
            <a:off x="1261150" y="819675"/>
            <a:ext cx="6618600" cy="2228157"/>
          </a:xfrm>
          <a:prstGeom prst="rect">
            <a:avLst/>
          </a:prstGeom>
          <a:noFill/>
          <a:ln cap="flat" cmpd="sng" w="19050">
            <a:solidFill>
              <a:schemeClr val="dk1"/>
            </a:solidFill>
            <a:prstDash val="solid"/>
            <a:round/>
            <a:headEnd len="sm" w="sm" type="none"/>
            <a:tailEnd len="sm" w="sm" type="none"/>
          </a:ln>
        </p:spPr>
      </p:pic>
      <p:sp>
        <p:nvSpPr>
          <p:cNvPr id="315" name="Google Shape;315;p35"/>
          <p:cNvSpPr/>
          <p:nvPr/>
        </p:nvSpPr>
        <p:spPr>
          <a:xfrm>
            <a:off x="1261150" y="4332875"/>
            <a:ext cx="6618600" cy="5196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a:solidFill>
                  <a:schemeClr val="dk1"/>
                </a:solidFill>
              </a:rPr>
              <a:t>Data Source :  </a:t>
            </a:r>
            <a:r>
              <a:rPr lang="es">
                <a:solidFill>
                  <a:schemeClr val="dk1"/>
                </a:solidFill>
              </a:rPr>
              <a:t>HF subtypes in RA cohorts (EHR)</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3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cxnSp>
        <p:nvCxnSpPr>
          <p:cNvPr id="321" name="Google Shape;321;p36"/>
          <p:cNvCxnSpPr/>
          <p:nvPr/>
        </p:nvCxnSpPr>
        <p:spPr>
          <a:xfrm>
            <a:off x="5637900" y="541375"/>
            <a:ext cx="3506100" cy="0"/>
          </a:xfrm>
          <a:prstGeom prst="straightConnector1">
            <a:avLst/>
          </a:prstGeom>
          <a:noFill/>
          <a:ln cap="flat" cmpd="sng" w="38100">
            <a:solidFill>
              <a:srgbClr val="1C3B6A"/>
            </a:solidFill>
            <a:prstDash val="solid"/>
            <a:round/>
            <a:headEnd len="med" w="med" type="none"/>
            <a:tailEnd len="med" w="med" type="none"/>
          </a:ln>
        </p:spPr>
      </p:cxnSp>
      <p:sp>
        <p:nvSpPr>
          <p:cNvPr id="322" name="Google Shape;322;p36"/>
          <p:cNvSpPr txBox="1"/>
          <p:nvPr/>
        </p:nvSpPr>
        <p:spPr>
          <a:xfrm>
            <a:off x="5637900" y="95000"/>
            <a:ext cx="35376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1700">
                <a:latin typeface="Fira Sans Extra Condensed"/>
                <a:ea typeface="Fira Sans Extra Condensed"/>
                <a:cs typeface="Fira Sans Extra Condensed"/>
                <a:sym typeface="Fira Sans Extra Condensed"/>
              </a:rPr>
              <a:t>Processing Uncertainty  </a:t>
            </a:r>
            <a:r>
              <a:rPr b="1" lang="es" sz="1700">
                <a:solidFill>
                  <a:srgbClr val="000000"/>
                </a:solidFill>
                <a:latin typeface="Fira Sans Extra Condensed"/>
                <a:ea typeface="Fira Sans Extra Condensed"/>
                <a:cs typeface="Fira Sans Extra Condensed"/>
                <a:sym typeface="Fira Sans Extra Condensed"/>
              </a:rPr>
              <a:t>/ </a:t>
            </a:r>
            <a:r>
              <a:rPr b="1" lang="es" sz="1700">
                <a:solidFill>
                  <a:schemeClr val="dk1"/>
                </a:solidFill>
                <a:latin typeface="Fira Sans Extra Condensed"/>
                <a:ea typeface="Fira Sans Extra Condensed"/>
                <a:cs typeface="Fira Sans Extra Condensed"/>
                <a:sym typeface="Fira Sans Extra Condensed"/>
              </a:rPr>
              <a:t>ML Approach</a:t>
            </a:r>
            <a:endParaRPr b="1" sz="1700">
              <a:solidFill>
                <a:srgbClr val="000000"/>
              </a:solidFill>
              <a:latin typeface="Fira Sans Extra Condensed"/>
              <a:ea typeface="Fira Sans Extra Condensed"/>
              <a:cs typeface="Fira Sans Extra Condensed"/>
              <a:sym typeface="Fira Sans Extra Condensed"/>
            </a:endParaRPr>
          </a:p>
        </p:txBody>
      </p:sp>
      <p:pic>
        <p:nvPicPr>
          <p:cNvPr id="323" name="Google Shape;323;p36"/>
          <p:cNvPicPr preferRelativeResize="0"/>
          <p:nvPr/>
        </p:nvPicPr>
        <p:blipFill>
          <a:blip r:embed="rId3">
            <a:alphaModFix/>
          </a:blip>
          <a:stretch>
            <a:fillRect/>
          </a:stretch>
        </p:blipFill>
        <p:spPr>
          <a:xfrm>
            <a:off x="656265" y="789850"/>
            <a:ext cx="7831474" cy="3777300"/>
          </a:xfrm>
          <a:prstGeom prst="rect">
            <a:avLst/>
          </a:prstGeom>
          <a:noFill/>
          <a:ln cap="flat" cmpd="sng" w="19050">
            <a:solidFill>
              <a:schemeClr val="dk1"/>
            </a:solidFill>
            <a:prstDash val="solid"/>
            <a:round/>
            <a:headEnd len="sm" w="sm" type="none"/>
            <a:tailEnd len="sm" w="sm" type="none"/>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37"/>
          <p:cNvSpPr/>
          <p:nvPr/>
        </p:nvSpPr>
        <p:spPr>
          <a:xfrm>
            <a:off x="1823475" y="4121600"/>
            <a:ext cx="5471700" cy="902400"/>
          </a:xfrm>
          <a:prstGeom prst="rect">
            <a:avLst/>
          </a:pr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37"/>
          <p:cNvSpPr/>
          <p:nvPr/>
        </p:nvSpPr>
        <p:spPr>
          <a:xfrm>
            <a:off x="1848750" y="896963"/>
            <a:ext cx="5471700" cy="1242900"/>
          </a:xfrm>
          <a:prstGeom prst="rect">
            <a:avLst/>
          </a:pr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37"/>
          <p:cNvSpPr/>
          <p:nvPr/>
        </p:nvSpPr>
        <p:spPr>
          <a:xfrm>
            <a:off x="1848800" y="2576346"/>
            <a:ext cx="5471700" cy="1140900"/>
          </a:xfrm>
          <a:prstGeom prst="rect">
            <a:avLst/>
          </a:pr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3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cxnSp>
        <p:nvCxnSpPr>
          <p:cNvPr id="332" name="Google Shape;332;p37"/>
          <p:cNvCxnSpPr/>
          <p:nvPr/>
        </p:nvCxnSpPr>
        <p:spPr>
          <a:xfrm>
            <a:off x="5637900" y="541375"/>
            <a:ext cx="3506100" cy="0"/>
          </a:xfrm>
          <a:prstGeom prst="straightConnector1">
            <a:avLst/>
          </a:prstGeom>
          <a:noFill/>
          <a:ln cap="flat" cmpd="sng" w="38100">
            <a:solidFill>
              <a:srgbClr val="1C3B6A"/>
            </a:solidFill>
            <a:prstDash val="solid"/>
            <a:round/>
            <a:headEnd len="med" w="med" type="none"/>
            <a:tailEnd len="med" w="med" type="none"/>
          </a:ln>
        </p:spPr>
      </p:cxnSp>
      <p:sp>
        <p:nvSpPr>
          <p:cNvPr id="333" name="Google Shape;333;p37"/>
          <p:cNvSpPr txBox="1"/>
          <p:nvPr/>
        </p:nvSpPr>
        <p:spPr>
          <a:xfrm>
            <a:off x="5637900" y="95000"/>
            <a:ext cx="35376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1700">
                <a:latin typeface="Fira Sans Extra Condensed"/>
                <a:ea typeface="Fira Sans Extra Condensed"/>
                <a:cs typeface="Fira Sans Extra Condensed"/>
                <a:sym typeface="Fira Sans Extra Condensed"/>
              </a:rPr>
              <a:t>Processing Uncertainty  </a:t>
            </a:r>
            <a:r>
              <a:rPr b="1" lang="es" sz="1700">
                <a:solidFill>
                  <a:srgbClr val="000000"/>
                </a:solidFill>
                <a:latin typeface="Fira Sans Extra Condensed"/>
                <a:ea typeface="Fira Sans Extra Condensed"/>
                <a:cs typeface="Fira Sans Extra Condensed"/>
                <a:sym typeface="Fira Sans Extra Condensed"/>
              </a:rPr>
              <a:t>/ </a:t>
            </a:r>
            <a:r>
              <a:rPr b="1" lang="es" sz="1700">
                <a:solidFill>
                  <a:schemeClr val="dk1"/>
                </a:solidFill>
                <a:latin typeface="Fira Sans Extra Condensed"/>
                <a:ea typeface="Fira Sans Extra Condensed"/>
                <a:cs typeface="Fira Sans Extra Condensed"/>
                <a:sym typeface="Fira Sans Extra Condensed"/>
              </a:rPr>
              <a:t>ML Approach</a:t>
            </a:r>
            <a:endParaRPr b="1" sz="1700">
              <a:solidFill>
                <a:srgbClr val="000000"/>
              </a:solidFill>
              <a:latin typeface="Fira Sans Extra Condensed"/>
              <a:ea typeface="Fira Sans Extra Condensed"/>
              <a:cs typeface="Fira Sans Extra Condensed"/>
              <a:sym typeface="Fira Sans Extra Condensed"/>
            </a:endParaRPr>
          </a:p>
        </p:txBody>
      </p:sp>
      <p:pic>
        <p:nvPicPr>
          <p:cNvPr id="334" name="Google Shape;334;p37"/>
          <p:cNvPicPr preferRelativeResize="0"/>
          <p:nvPr/>
        </p:nvPicPr>
        <p:blipFill>
          <a:blip r:embed="rId3">
            <a:alphaModFix/>
          </a:blip>
          <a:stretch>
            <a:fillRect/>
          </a:stretch>
        </p:blipFill>
        <p:spPr>
          <a:xfrm>
            <a:off x="2017650" y="3158603"/>
            <a:ext cx="5133975" cy="390525"/>
          </a:xfrm>
          <a:prstGeom prst="rect">
            <a:avLst/>
          </a:prstGeom>
          <a:noFill/>
          <a:ln>
            <a:noFill/>
          </a:ln>
        </p:spPr>
      </p:pic>
      <p:pic>
        <p:nvPicPr>
          <p:cNvPr id="335" name="Google Shape;335;p37"/>
          <p:cNvPicPr preferRelativeResize="0"/>
          <p:nvPr/>
        </p:nvPicPr>
        <p:blipFill>
          <a:blip r:embed="rId4">
            <a:alphaModFix/>
          </a:blip>
          <a:stretch>
            <a:fillRect/>
          </a:stretch>
        </p:blipFill>
        <p:spPr>
          <a:xfrm>
            <a:off x="1882900" y="4191800"/>
            <a:ext cx="5353050" cy="762000"/>
          </a:xfrm>
          <a:prstGeom prst="rect">
            <a:avLst/>
          </a:prstGeom>
          <a:noFill/>
          <a:ln>
            <a:noFill/>
          </a:ln>
        </p:spPr>
      </p:pic>
      <p:pic>
        <p:nvPicPr>
          <p:cNvPr id="336" name="Google Shape;336;p37"/>
          <p:cNvPicPr preferRelativeResize="0"/>
          <p:nvPr/>
        </p:nvPicPr>
        <p:blipFill>
          <a:blip r:embed="rId5">
            <a:alphaModFix/>
          </a:blip>
          <a:stretch>
            <a:fillRect/>
          </a:stretch>
        </p:blipFill>
        <p:spPr>
          <a:xfrm>
            <a:off x="2017675" y="2663377"/>
            <a:ext cx="3943350" cy="495300"/>
          </a:xfrm>
          <a:prstGeom prst="rect">
            <a:avLst/>
          </a:prstGeom>
          <a:noFill/>
          <a:ln>
            <a:noFill/>
          </a:ln>
        </p:spPr>
      </p:pic>
      <p:pic>
        <p:nvPicPr>
          <p:cNvPr id="337" name="Google Shape;337;p37"/>
          <p:cNvPicPr preferRelativeResize="0"/>
          <p:nvPr/>
        </p:nvPicPr>
        <p:blipFill>
          <a:blip r:embed="rId6">
            <a:alphaModFix/>
          </a:blip>
          <a:stretch>
            <a:fillRect/>
          </a:stretch>
        </p:blipFill>
        <p:spPr>
          <a:xfrm>
            <a:off x="2554588" y="593774"/>
            <a:ext cx="4060083" cy="279225"/>
          </a:xfrm>
          <a:prstGeom prst="rect">
            <a:avLst/>
          </a:prstGeom>
          <a:noFill/>
          <a:ln>
            <a:noFill/>
          </a:ln>
        </p:spPr>
      </p:pic>
      <p:pic>
        <p:nvPicPr>
          <p:cNvPr id="338" name="Google Shape;338;p37"/>
          <p:cNvPicPr preferRelativeResize="0"/>
          <p:nvPr/>
        </p:nvPicPr>
        <p:blipFill>
          <a:blip r:embed="rId7">
            <a:alphaModFix/>
          </a:blip>
          <a:stretch>
            <a:fillRect/>
          </a:stretch>
        </p:blipFill>
        <p:spPr>
          <a:xfrm>
            <a:off x="1897850" y="2216235"/>
            <a:ext cx="5373610" cy="279225"/>
          </a:xfrm>
          <a:prstGeom prst="rect">
            <a:avLst/>
          </a:prstGeom>
          <a:noFill/>
          <a:ln>
            <a:noFill/>
          </a:ln>
        </p:spPr>
      </p:pic>
      <p:pic>
        <p:nvPicPr>
          <p:cNvPr id="339" name="Google Shape;339;p37"/>
          <p:cNvPicPr preferRelativeResize="0"/>
          <p:nvPr/>
        </p:nvPicPr>
        <p:blipFill>
          <a:blip r:embed="rId8">
            <a:alphaModFix/>
          </a:blip>
          <a:stretch>
            <a:fillRect/>
          </a:stretch>
        </p:blipFill>
        <p:spPr>
          <a:xfrm>
            <a:off x="2695800" y="3861287"/>
            <a:ext cx="3777696" cy="216300"/>
          </a:xfrm>
          <a:prstGeom prst="rect">
            <a:avLst/>
          </a:prstGeom>
          <a:noFill/>
          <a:ln>
            <a:noFill/>
          </a:ln>
        </p:spPr>
      </p:pic>
      <p:pic>
        <p:nvPicPr>
          <p:cNvPr id="340" name="Google Shape;340;p37"/>
          <p:cNvPicPr preferRelativeResize="0"/>
          <p:nvPr/>
        </p:nvPicPr>
        <p:blipFill>
          <a:blip r:embed="rId9">
            <a:alphaModFix/>
          </a:blip>
          <a:stretch>
            <a:fillRect/>
          </a:stretch>
        </p:blipFill>
        <p:spPr>
          <a:xfrm>
            <a:off x="2017663" y="985814"/>
            <a:ext cx="4716799" cy="571961"/>
          </a:xfrm>
          <a:prstGeom prst="rect">
            <a:avLst/>
          </a:prstGeom>
          <a:noFill/>
          <a:ln>
            <a:noFill/>
          </a:ln>
        </p:spPr>
      </p:pic>
      <p:pic>
        <p:nvPicPr>
          <p:cNvPr id="341" name="Google Shape;341;p37"/>
          <p:cNvPicPr preferRelativeResize="0"/>
          <p:nvPr/>
        </p:nvPicPr>
        <p:blipFill>
          <a:blip r:embed="rId10">
            <a:alphaModFix/>
          </a:blip>
          <a:stretch>
            <a:fillRect/>
          </a:stretch>
        </p:blipFill>
        <p:spPr>
          <a:xfrm>
            <a:off x="2017663" y="1648500"/>
            <a:ext cx="4572177" cy="3936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3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cxnSp>
        <p:nvCxnSpPr>
          <p:cNvPr id="347" name="Google Shape;347;p38"/>
          <p:cNvCxnSpPr/>
          <p:nvPr/>
        </p:nvCxnSpPr>
        <p:spPr>
          <a:xfrm>
            <a:off x="5637900" y="541375"/>
            <a:ext cx="3506100" cy="0"/>
          </a:xfrm>
          <a:prstGeom prst="straightConnector1">
            <a:avLst/>
          </a:prstGeom>
          <a:noFill/>
          <a:ln cap="flat" cmpd="sng" w="38100">
            <a:solidFill>
              <a:srgbClr val="1C3B6A"/>
            </a:solidFill>
            <a:prstDash val="solid"/>
            <a:round/>
            <a:headEnd len="med" w="med" type="none"/>
            <a:tailEnd len="med" w="med" type="none"/>
          </a:ln>
        </p:spPr>
      </p:cxnSp>
      <p:sp>
        <p:nvSpPr>
          <p:cNvPr id="348" name="Google Shape;348;p38"/>
          <p:cNvSpPr txBox="1"/>
          <p:nvPr/>
        </p:nvSpPr>
        <p:spPr>
          <a:xfrm>
            <a:off x="5637900" y="95000"/>
            <a:ext cx="35376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1700">
                <a:latin typeface="Fira Sans Extra Condensed"/>
                <a:ea typeface="Fira Sans Extra Condensed"/>
                <a:cs typeface="Fira Sans Extra Condensed"/>
                <a:sym typeface="Fira Sans Extra Condensed"/>
              </a:rPr>
              <a:t>Processing Uncertainty  </a:t>
            </a:r>
            <a:r>
              <a:rPr b="1" lang="es" sz="1700">
                <a:solidFill>
                  <a:srgbClr val="000000"/>
                </a:solidFill>
                <a:latin typeface="Fira Sans Extra Condensed"/>
                <a:ea typeface="Fira Sans Extra Condensed"/>
                <a:cs typeface="Fira Sans Extra Condensed"/>
                <a:sym typeface="Fira Sans Extra Condensed"/>
              </a:rPr>
              <a:t>/ </a:t>
            </a:r>
            <a:r>
              <a:rPr b="1" lang="es" sz="1700">
                <a:solidFill>
                  <a:schemeClr val="dk1"/>
                </a:solidFill>
                <a:latin typeface="Fira Sans Extra Condensed"/>
                <a:ea typeface="Fira Sans Extra Condensed"/>
                <a:cs typeface="Fira Sans Extra Condensed"/>
                <a:sym typeface="Fira Sans Extra Condensed"/>
              </a:rPr>
              <a:t>ML Approach</a:t>
            </a:r>
            <a:endParaRPr b="1" sz="1700">
              <a:solidFill>
                <a:srgbClr val="000000"/>
              </a:solidFill>
              <a:latin typeface="Fira Sans Extra Condensed"/>
              <a:ea typeface="Fira Sans Extra Condensed"/>
              <a:cs typeface="Fira Sans Extra Condensed"/>
              <a:sym typeface="Fira Sans Extra Condensed"/>
            </a:endParaRPr>
          </a:p>
        </p:txBody>
      </p:sp>
      <p:pic>
        <p:nvPicPr>
          <p:cNvPr id="349" name="Google Shape;349;p38"/>
          <p:cNvPicPr preferRelativeResize="0"/>
          <p:nvPr/>
        </p:nvPicPr>
        <p:blipFill>
          <a:blip r:embed="rId3">
            <a:alphaModFix/>
          </a:blip>
          <a:stretch>
            <a:fillRect/>
          </a:stretch>
        </p:blipFill>
        <p:spPr>
          <a:xfrm>
            <a:off x="388450" y="720000"/>
            <a:ext cx="8168333" cy="3903651"/>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p3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cxnSp>
        <p:nvCxnSpPr>
          <p:cNvPr id="355" name="Google Shape;355;p39"/>
          <p:cNvCxnSpPr/>
          <p:nvPr/>
        </p:nvCxnSpPr>
        <p:spPr>
          <a:xfrm>
            <a:off x="5637900" y="541375"/>
            <a:ext cx="3506100" cy="0"/>
          </a:xfrm>
          <a:prstGeom prst="straightConnector1">
            <a:avLst/>
          </a:prstGeom>
          <a:noFill/>
          <a:ln cap="flat" cmpd="sng" w="38100">
            <a:solidFill>
              <a:srgbClr val="1C3B6A"/>
            </a:solidFill>
            <a:prstDash val="solid"/>
            <a:round/>
            <a:headEnd len="med" w="med" type="none"/>
            <a:tailEnd len="med" w="med" type="none"/>
          </a:ln>
        </p:spPr>
      </p:cxnSp>
      <p:sp>
        <p:nvSpPr>
          <p:cNvPr id="356" name="Google Shape;356;p39"/>
          <p:cNvSpPr txBox="1"/>
          <p:nvPr/>
        </p:nvSpPr>
        <p:spPr>
          <a:xfrm>
            <a:off x="5637900" y="95000"/>
            <a:ext cx="35376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1700">
                <a:latin typeface="Fira Sans Extra Condensed"/>
                <a:ea typeface="Fira Sans Extra Condensed"/>
                <a:cs typeface="Fira Sans Extra Condensed"/>
                <a:sym typeface="Fira Sans Extra Condensed"/>
              </a:rPr>
              <a:t>Processing Uncertainty  </a:t>
            </a:r>
            <a:r>
              <a:rPr b="1" lang="es" sz="1700">
                <a:solidFill>
                  <a:srgbClr val="000000"/>
                </a:solidFill>
                <a:latin typeface="Fira Sans Extra Condensed"/>
                <a:ea typeface="Fira Sans Extra Condensed"/>
                <a:cs typeface="Fira Sans Extra Condensed"/>
                <a:sym typeface="Fira Sans Extra Condensed"/>
              </a:rPr>
              <a:t>/ </a:t>
            </a:r>
            <a:r>
              <a:rPr b="1" lang="es" sz="1700">
                <a:solidFill>
                  <a:schemeClr val="dk1"/>
                </a:solidFill>
                <a:latin typeface="Fira Sans Extra Condensed"/>
                <a:ea typeface="Fira Sans Extra Condensed"/>
                <a:cs typeface="Fira Sans Extra Condensed"/>
                <a:sym typeface="Fira Sans Extra Condensed"/>
              </a:rPr>
              <a:t>ML Approach</a:t>
            </a:r>
            <a:endParaRPr b="1" sz="1700">
              <a:solidFill>
                <a:srgbClr val="000000"/>
              </a:solidFill>
              <a:latin typeface="Fira Sans Extra Condensed"/>
              <a:ea typeface="Fira Sans Extra Condensed"/>
              <a:cs typeface="Fira Sans Extra Condensed"/>
              <a:sym typeface="Fira Sans Extra Condensed"/>
            </a:endParaRPr>
          </a:p>
        </p:txBody>
      </p:sp>
      <p:pic>
        <p:nvPicPr>
          <p:cNvPr id="357" name="Google Shape;357;p39"/>
          <p:cNvPicPr preferRelativeResize="0"/>
          <p:nvPr/>
        </p:nvPicPr>
        <p:blipFill>
          <a:blip r:embed="rId3">
            <a:alphaModFix/>
          </a:blip>
          <a:stretch>
            <a:fillRect/>
          </a:stretch>
        </p:blipFill>
        <p:spPr>
          <a:xfrm>
            <a:off x="1600000" y="605500"/>
            <a:ext cx="5943996" cy="4297300"/>
          </a:xfrm>
          <a:prstGeom prst="rect">
            <a:avLst/>
          </a:prstGeom>
          <a:noFill/>
          <a:ln cap="flat" cmpd="sng" w="19050">
            <a:solidFill>
              <a:schemeClr val="dk1"/>
            </a:solidFill>
            <a:prstDash val="solid"/>
            <a:round/>
            <a:headEnd len="sm" w="sm" type="none"/>
            <a:tailEnd len="sm" w="sm" type="none"/>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p4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
        <p:nvSpPr>
          <p:cNvPr id="363" name="Google Shape;363;p40"/>
          <p:cNvSpPr/>
          <p:nvPr/>
        </p:nvSpPr>
        <p:spPr>
          <a:xfrm>
            <a:off x="1264250" y="3129775"/>
            <a:ext cx="6618600" cy="5196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a:t>Topic : 결측값 대체 방법을 사용한 ML에서의 성능 향상 방법</a:t>
            </a:r>
            <a:endParaRPr/>
          </a:p>
        </p:txBody>
      </p:sp>
      <p:sp>
        <p:nvSpPr>
          <p:cNvPr id="364" name="Google Shape;364;p40"/>
          <p:cNvSpPr/>
          <p:nvPr/>
        </p:nvSpPr>
        <p:spPr>
          <a:xfrm>
            <a:off x="1261150" y="3731325"/>
            <a:ext cx="6618600" cy="5196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a:t>Outcome: Model performance comparison </a:t>
            </a:r>
            <a:endParaRPr/>
          </a:p>
        </p:txBody>
      </p:sp>
      <p:sp>
        <p:nvSpPr>
          <p:cNvPr id="365" name="Google Shape;365;p40"/>
          <p:cNvSpPr/>
          <p:nvPr/>
        </p:nvSpPr>
        <p:spPr>
          <a:xfrm>
            <a:off x="1264250" y="4332875"/>
            <a:ext cx="6618600" cy="5196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a:solidFill>
                  <a:schemeClr val="dk1"/>
                </a:solidFill>
              </a:rPr>
              <a:t>Data Source :  EHR (Children's Hospital LA)</a:t>
            </a:r>
            <a:endParaRPr>
              <a:solidFill>
                <a:schemeClr val="dk1"/>
              </a:solidFill>
            </a:endParaRPr>
          </a:p>
        </p:txBody>
      </p:sp>
      <p:cxnSp>
        <p:nvCxnSpPr>
          <p:cNvPr id="366" name="Google Shape;366;p40"/>
          <p:cNvCxnSpPr/>
          <p:nvPr/>
        </p:nvCxnSpPr>
        <p:spPr>
          <a:xfrm>
            <a:off x="5637900" y="541375"/>
            <a:ext cx="3506100" cy="0"/>
          </a:xfrm>
          <a:prstGeom prst="straightConnector1">
            <a:avLst/>
          </a:prstGeom>
          <a:noFill/>
          <a:ln cap="flat" cmpd="sng" w="38100">
            <a:solidFill>
              <a:srgbClr val="1C3B6A"/>
            </a:solidFill>
            <a:prstDash val="solid"/>
            <a:round/>
            <a:headEnd len="med" w="med" type="none"/>
            <a:tailEnd len="med" w="med" type="none"/>
          </a:ln>
        </p:spPr>
      </p:cxnSp>
      <p:sp>
        <p:nvSpPr>
          <p:cNvPr id="367" name="Google Shape;367;p40"/>
          <p:cNvSpPr txBox="1"/>
          <p:nvPr/>
        </p:nvSpPr>
        <p:spPr>
          <a:xfrm>
            <a:off x="5637900" y="95000"/>
            <a:ext cx="35376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1700">
                <a:latin typeface="Fira Sans Extra Condensed"/>
                <a:ea typeface="Fira Sans Extra Condensed"/>
                <a:cs typeface="Fira Sans Extra Condensed"/>
                <a:sym typeface="Fira Sans Extra Condensed"/>
              </a:rPr>
              <a:t>Processing Uncertainty  </a:t>
            </a:r>
            <a:r>
              <a:rPr b="1" lang="es" sz="1700">
                <a:solidFill>
                  <a:srgbClr val="000000"/>
                </a:solidFill>
                <a:latin typeface="Fira Sans Extra Condensed"/>
                <a:ea typeface="Fira Sans Extra Condensed"/>
                <a:cs typeface="Fira Sans Extra Condensed"/>
                <a:sym typeface="Fira Sans Extra Condensed"/>
              </a:rPr>
              <a:t>/ </a:t>
            </a:r>
            <a:r>
              <a:rPr b="1" lang="es" sz="1700">
                <a:solidFill>
                  <a:schemeClr val="dk1"/>
                </a:solidFill>
                <a:latin typeface="Fira Sans Extra Condensed"/>
                <a:ea typeface="Fira Sans Extra Condensed"/>
                <a:cs typeface="Fira Sans Extra Condensed"/>
                <a:sym typeface="Fira Sans Extra Condensed"/>
              </a:rPr>
              <a:t>ML Approach</a:t>
            </a:r>
            <a:endParaRPr b="1" sz="1700">
              <a:solidFill>
                <a:srgbClr val="000000"/>
              </a:solidFill>
              <a:latin typeface="Fira Sans Extra Condensed"/>
              <a:ea typeface="Fira Sans Extra Condensed"/>
              <a:cs typeface="Fira Sans Extra Condensed"/>
              <a:sym typeface="Fira Sans Extra Condensed"/>
            </a:endParaRPr>
          </a:p>
        </p:txBody>
      </p:sp>
      <p:pic>
        <p:nvPicPr>
          <p:cNvPr id="368" name="Google Shape;368;p40"/>
          <p:cNvPicPr preferRelativeResize="0"/>
          <p:nvPr/>
        </p:nvPicPr>
        <p:blipFill rotWithShape="1">
          <a:blip r:embed="rId3">
            <a:alphaModFix/>
          </a:blip>
          <a:srcRect b="28861" l="0" r="0" t="0"/>
          <a:stretch/>
        </p:blipFill>
        <p:spPr>
          <a:xfrm>
            <a:off x="1264250" y="848416"/>
            <a:ext cx="6618601" cy="2160451"/>
          </a:xfrm>
          <a:prstGeom prst="rect">
            <a:avLst/>
          </a:prstGeom>
          <a:noFill/>
          <a:ln cap="flat" cmpd="sng" w="19050">
            <a:solidFill>
              <a:schemeClr val="dk1"/>
            </a:solidFill>
            <a:prstDash val="solid"/>
            <a:round/>
            <a:headEnd len="sm" w="sm" type="none"/>
            <a:tailEnd len="sm" w="sm" type="none"/>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4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cxnSp>
        <p:nvCxnSpPr>
          <p:cNvPr id="374" name="Google Shape;374;p41"/>
          <p:cNvCxnSpPr/>
          <p:nvPr/>
        </p:nvCxnSpPr>
        <p:spPr>
          <a:xfrm>
            <a:off x="5637900" y="541375"/>
            <a:ext cx="3506100" cy="0"/>
          </a:xfrm>
          <a:prstGeom prst="straightConnector1">
            <a:avLst/>
          </a:prstGeom>
          <a:noFill/>
          <a:ln cap="flat" cmpd="sng" w="38100">
            <a:solidFill>
              <a:srgbClr val="1C3B6A"/>
            </a:solidFill>
            <a:prstDash val="solid"/>
            <a:round/>
            <a:headEnd len="med" w="med" type="none"/>
            <a:tailEnd len="med" w="med" type="none"/>
          </a:ln>
        </p:spPr>
      </p:cxnSp>
      <p:sp>
        <p:nvSpPr>
          <p:cNvPr id="375" name="Google Shape;375;p41"/>
          <p:cNvSpPr txBox="1"/>
          <p:nvPr/>
        </p:nvSpPr>
        <p:spPr>
          <a:xfrm>
            <a:off x="5637900" y="95000"/>
            <a:ext cx="35376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1700">
                <a:latin typeface="Fira Sans Extra Condensed"/>
                <a:ea typeface="Fira Sans Extra Condensed"/>
                <a:cs typeface="Fira Sans Extra Condensed"/>
                <a:sym typeface="Fira Sans Extra Condensed"/>
              </a:rPr>
              <a:t>Processing Uncertainty  </a:t>
            </a:r>
            <a:r>
              <a:rPr b="1" lang="es" sz="1700">
                <a:solidFill>
                  <a:srgbClr val="000000"/>
                </a:solidFill>
                <a:latin typeface="Fira Sans Extra Condensed"/>
                <a:ea typeface="Fira Sans Extra Condensed"/>
                <a:cs typeface="Fira Sans Extra Condensed"/>
                <a:sym typeface="Fira Sans Extra Condensed"/>
              </a:rPr>
              <a:t>/ </a:t>
            </a:r>
            <a:r>
              <a:rPr b="1" lang="es" sz="1700">
                <a:solidFill>
                  <a:schemeClr val="dk1"/>
                </a:solidFill>
                <a:latin typeface="Fira Sans Extra Condensed"/>
                <a:ea typeface="Fira Sans Extra Condensed"/>
                <a:cs typeface="Fira Sans Extra Condensed"/>
                <a:sym typeface="Fira Sans Extra Condensed"/>
              </a:rPr>
              <a:t>ML Approach</a:t>
            </a:r>
            <a:endParaRPr b="1" sz="1700">
              <a:solidFill>
                <a:srgbClr val="000000"/>
              </a:solidFill>
              <a:latin typeface="Fira Sans Extra Condensed"/>
              <a:ea typeface="Fira Sans Extra Condensed"/>
              <a:cs typeface="Fira Sans Extra Condensed"/>
              <a:sym typeface="Fira Sans Extra Condensed"/>
            </a:endParaRPr>
          </a:p>
        </p:txBody>
      </p:sp>
      <p:pic>
        <p:nvPicPr>
          <p:cNvPr id="376" name="Google Shape;376;p41"/>
          <p:cNvPicPr preferRelativeResize="0"/>
          <p:nvPr/>
        </p:nvPicPr>
        <p:blipFill>
          <a:blip r:embed="rId3">
            <a:alphaModFix/>
          </a:blip>
          <a:stretch>
            <a:fillRect/>
          </a:stretch>
        </p:blipFill>
        <p:spPr>
          <a:xfrm>
            <a:off x="1179825" y="909953"/>
            <a:ext cx="6898932" cy="3576775"/>
          </a:xfrm>
          <a:prstGeom prst="rect">
            <a:avLst/>
          </a:prstGeom>
          <a:noFill/>
          <a:ln cap="flat" cmpd="sng" w="19050">
            <a:solidFill>
              <a:schemeClr val="dk1"/>
            </a:solidFill>
            <a:prstDash val="solid"/>
            <a:round/>
            <a:headEnd len="sm" w="sm" type="none"/>
            <a:tailEnd len="sm" w="sm" type="none"/>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1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
        <p:nvSpPr>
          <p:cNvPr id="74" name="Google Shape;74;p15"/>
          <p:cNvSpPr txBox="1"/>
          <p:nvPr/>
        </p:nvSpPr>
        <p:spPr>
          <a:xfrm>
            <a:off x="2371050" y="1664950"/>
            <a:ext cx="44019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3200">
                <a:solidFill>
                  <a:schemeClr val="dk1"/>
                </a:solidFill>
                <a:latin typeface="Saira Extra Condensed"/>
                <a:ea typeface="Saira Extra Condensed"/>
                <a:cs typeface="Saira Extra Condensed"/>
                <a:sym typeface="Saira Extra Condensed"/>
              </a:rPr>
              <a:t>Processing Uncertainty </a:t>
            </a:r>
            <a:endParaRPr b="1" sz="3200">
              <a:solidFill>
                <a:schemeClr val="dk1"/>
              </a:solidFill>
              <a:latin typeface="Saira Extra Condensed"/>
              <a:ea typeface="Saira Extra Condensed"/>
              <a:cs typeface="Saira Extra Condensed"/>
              <a:sym typeface="Saira Extra Condensed"/>
            </a:endParaRPr>
          </a:p>
        </p:txBody>
      </p:sp>
      <p:sp>
        <p:nvSpPr>
          <p:cNvPr id="75" name="Google Shape;75;p15"/>
          <p:cNvSpPr/>
          <p:nvPr/>
        </p:nvSpPr>
        <p:spPr>
          <a:xfrm>
            <a:off x="1476500" y="3523450"/>
            <a:ext cx="2569500" cy="906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sz="2000">
                <a:latin typeface="Saira Extra Condensed"/>
                <a:ea typeface="Saira Extra Condensed"/>
                <a:cs typeface="Saira Extra Condensed"/>
                <a:sym typeface="Saira Extra Condensed"/>
              </a:rPr>
              <a:t>Statistical Approach</a:t>
            </a:r>
            <a:endParaRPr b="1" sz="2000">
              <a:latin typeface="Saira Extra Condensed"/>
              <a:ea typeface="Saira Extra Condensed"/>
              <a:cs typeface="Saira Extra Condensed"/>
              <a:sym typeface="Saira Extra Condensed"/>
            </a:endParaRPr>
          </a:p>
        </p:txBody>
      </p:sp>
      <p:sp>
        <p:nvSpPr>
          <p:cNvPr id="76" name="Google Shape;76;p15"/>
          <p:cNvSpPr/>
          <p:nvPr/>
        </p:nvSpPr>
        <p:spPr>
          <a:xfrm>
            <a:off x="5098000" y="3523450"/>
            <a:ext cx="2569500" cy="9069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sz="2000">
                <a:solidFill>
                  <a:schemeClr val="dk1"/>
                </a:solidFill>
                <a:latin typeface="Saira Extra Condensed"/>
                <a:ea typeface="Saira Extra Condensed"/>
                <a:cs typeface="Saira Extra Condensed"/>
                <a:sym typeface="Saira Extra Condensed"/>
              </a:rPr>
              <a:t>ML Approach</a:t>
            </a:r>
            <a:endParaRPr b="1" sz="2000">
              <a:latin typeface="Saira Extra Condensed"/>
              <a:ea typeface="Saira Extra Condensed"/>
              <a:cs typeface="Saira Extra Condensed"/>
              <a:sym typeface="Saira Extra Condensed"/>
            </a:endParaRPr>
          </a:p>
        </p:txBody>
      </p:sp>
      <p:cxnSp>
        <p:nvCxnSpPr>
          <p:cNvPr id="77" name="Google Shape;77;p15"/>
          <p:cNvCxnSpPr>
            <a:stCxn id="74" idx="2"/>
            <a:endCxn id="75" idx="0"/>
          </p:cNvCxnSpPr>
          <p:nvPr/>
        </p:nvCxnSpPr>
        <p:spPr>
          <a:xfrm rot="5400000">
            <a:off x="3075900" y="2027350"/>
            <a:ext cx="1181400" cy="1810800"/>
          </a:xfrm>
          <a:prstGeom prst="bentConnector3">
            <a:avLst>
              <a:gd fmla="val 50000" name="adj1"/>
            </a:avLst>
          </a:prstGeom>
          <a:noFill/>
          <a:ln cap="flat" cmpd="sng" w="9525">
            <a:solidFill>
              <a:schemeClr val="dk2"/>
            </a:solidFill>
            <a:prstDash val="solid"/>
            <a:round/>
            <a:headEnd len="med" w="med" type="none"/>
            <a:tailEnd len="med" w="med" type="none"/>
          </a:ln>
        </p:spPr>
      </p:cxnSp>
      <p:cxnSp>
        <p:nvCxnSpPr>
          <p:cNvPr id="78" name="Google Shape;78;p15"/>
          <p:cNvCxnSpPr>
            <a:stCxn id="74" idx="2"/>
            <a:endCxn id="76" idx="0"/>
          </p:cNvCxnSpPr>
          <p:nvPr/>
        </p:nvCxnSpPr>
        <p:spPr>
          <a:xfrm flipH="1" rot="-5400000">
            <a:off x="4886700" y="2027350"/>
            <a:ext cx="1181400" cy="1810800"/>
          </a:xfrm>
          <a:prstGeom prst="bentConnector3">
            <a:avLst>
              <a:gd fmla="val 50000" name="adj1"/>
            </a:avLst>
          </a:prstGeom>
          <a:noFill/>
          <a:ln cap="flat" cmpd="sng" w="9525">
            <a:solidFill>
              <a:schemeClr val="dk2"/>
            </a:solidFill>
            <a:prstDash val="solid"/>
            <a:round/>
            <a:headEnd len="med" w="med" type="none"/>
            <a:tailEnd len="med" w="med" type="none"/>
          </a:ln>
        </p:spPr>
      </p:cxnSp>
      <p:cxnSp>
        <p:nvCxnSpPr>
          <p:cNvPr id="79" name="Google Shape;79;p15"/>
          <p:cNvCxnSpPr/>
          <p:nvPr/>
        </p:nvCxnSpPr>
        <p:spPr>
          <a:xfrm>
            <a:off x="6921600" y="541400"/>
            <a:ext cx="2222400" cy="0"/>
          </a:xfrm>
          <a:prstGeom prst="straightConnector1">
            <a:avLst/>
          </a:prstGeom>
          <a:noFill/>
          <a:ln cap="flat" cmpd="sng" w="38100">
            <a:solidFill>
              <a:srgbClr val="1C3B6A"/>
            </a:solidFill>
            <a:prstDash val="solid"/>
            <a:round/>
            <a:headEnd len="med" w="med" type="none"/>
            <a:tailEnd len="med" w="med" type="none"/>
          </a:ln>
        </p:spPr>
      </p:cxnSp>
      <p:sp>
        <p:nvSpPr>
          <p:cNvPr id="80" name="Google Shape;80;p15"/>
          <p:cNvSpPr txBox="1"/>
          <p:nvPr/>
        </p:nvSpPr>
        <p:spPr>
          <a:xfrm>
            <a:off x="6964975" y="95000"/>
            <a:ext cx="21792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1700">
                <a:latin typeface="Fira Sans Extra Condensed"/>
                <a:ea typeface="Fira Sans Extra Condensed"/>
                <a:cs typeface="Fira Sans Extra Condensed"/>
                <a:sym typeface="Fira Sans Extra Condensed"/>
              </a:rPr>
              <a:t>Processing Uncertainty</a:t>
            </a:r>
            <a:endParaRPr b="1" sz="1700">
              <a:solidFill>
                <a:srgbClr val="000000"/>
              </a:solidFill>
              <a:latin typeface="Fira Sans Extra Condensed"/>
              <a:ea typeface="Fira Sans Extra Condensed"/>
              <a:cs typeface="Fira Sans Extra Condensed"/>
              <a:sym typeface="Fira Sans Extra Condense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4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cxnSp>
        <p:nvCxnSpPr>
          <p:cNvPr id="382" name="Google Shape;382;p42"/>
          <p:cNvCxnSpPr/>
          <p:nvPr/>
        </p:nvCxnSpPr>
        <p:spPr>
          <a:xfrm>
            <a:off x="5637900" y="541375"/>
            <a:ext cx="3506100" cy="0"/>
          </a:xfrm>
          <a:prstGeom prst="straightConnector1">
            <a:avLst/>
          </a:prstGeom>
          <a:noFill/>
          <a:ln cap="flat" cmpd="sng" w="38100">
            <a:solidFill>
              <a:srgbClr val="1C3B6A"/>
            </a:solidFill>
            <a:prstDash val="solid"/>
            <a:round/>
            <a:headEnd len="med" w="med" type="none"/>
            <a:tailEnd len="med" w="med" type="none"/>
          </a:ln>
        </p:spPr>
      </p:cxnSp>
      <p:sp>
        <p:nvSpPr>
          <p:cNvPr id="383" name="Google Shape;383;p42"/>
          <p:cNvSpPr txBox="1"/>
          <p:nvPr/>
        </p:nvSpPr>
        <p:spPr>
          <a:xfrm>
            <a:off x="5637900" y="95000"/>
            <a:ext cx="35376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1700">
                <a:latin typeface="Fira Sans Extra Condensed"/>
                <a:ea typeface="Fira Sans Extra Condensed"/>
                <a:cs typeface="Fira Sans Extra Condensed"/>
                <a:sym typeface="Fira Sans Extra Condensed"/>
              </a:rPr>
              <a:t>Processing Uncertainty  </a:t>
            </a:r>
            <a:r>
              <a:rPr b="1" lang="es" sz="1700">
                <a:solidFill>
                  <a:srgbClr val="000000"/>
                </a:solidFill>
                <a:latin typeface="Fira Sans Extra Condensed"/>
                <a:ea typeface="Fira Sans Extra Condensed"/>
                <a:cs typeface="Fira Sans Extra Condensed"/>
                <a:sym typeface="Fira Sans Extra Condensed"/>
              </a:rPr>
              <a:t>/ </a:t>
            </a:r>
            <a:r>
              <a:rPr b="1" lang="es" sz="1700">
                <a:solidFill>
                  <a:schemeClr val="dk1"/>
                </a:solidFill>
                <a:latin typeface="Fira Sans Extra Condensed"/>
                <a:ea typeface="Fira Sans Extra Condensed"/>
                <a:cs typeface="Fira Sans Extra Condensed"/>
                <a:sym typeface="Fira Sans Extra Condensed"/>
              </a:rPr>
              <a:t>ML Approach</a:t>
            </a:r>
            <a:endParaRPr b="1" sz="1700">
              <a:solidFill>
                <a:srgbClr val="000000"/>
              </a:solidFill>
              <a:latin typeface="Fira Sans Extra Condensed"/>
              <a:ea typeface="Fira Sans Extra Condensed"/>
              <a:cs typeface="Fira Sans Extra Condensed"/>
              <a:sym typeface="Fira Sans Extra Condensed"/>
            </a:endParaRPr>
          </a:p>
        </p:txBody>
      </p:sp>
      <p:pic>
        <p:nvPicPr>
          <p:cNvPr id="384" name="Google Shape;384;p42"/>
          <p:cNvPicPr preferRelativeResize="0"/>
          <p:nvPr/>
        </p:nvPicPr>
        <p:blipFill>
          <a:blip r:embed="rId3">
            <a:alphaModFix/>
          </a:blip>
          <a:stretch>
            <a:fillRect/>
          </a:stretch>
        </p:blipFill>
        <p:spPr>
          <a:xfrm>
            <a:off x="254975" y="698200"/>
            <a:ext cx="4637150" cy="2039025"/>
          </a:xfrm>
          <a:prstGeom prst="rect">
            <a:avLst/>
          </a:prstGeom>
          <a:noFill/>
          <a:ln cap="flat" cmpd="sng" w="19050">
            <a:solidFill>
              <a:schemeClr val="dk1"/>
            </a:solidFill>
            <a:prstDash val="solid"/>
            <a:round/>
            <a:headEnd len="sm" w="sm" type="none"/>
            <a:tailEnd len="sm" w="sm" type="none"/>
          </a:ln>
        </p:spPr>
      </p:pic>
      <p:pic>
        <p:nvPicPr>
          <p:cNvPr id="385" name="Google Shape;385;p42"/>
          <p:cNvPicPr preferRelativeResize="0"/>
          <p:nvPr/>
        </p:nvPicPr>
        <p:blipFill>
          <a:blip r:embed="rId4">
            <a:alphaModFix/>
          </a:blip>
          <a:stretch>
            <a:fillRect/>
          </a:stretch>
        </p:blipFill>
        <p:spPr>
          <a:xfrm>
            <a:off x="254975" y="2815275"/>
            <a:ext cx="4637150" cy="2129145"/>
          </a:xfrm>
          <a:prstGeom prst="rect">
            <a:avLst/>
          </a:prstGeom>
          <a:noFill/>
          <a:ln cap="flat" cmpd="sng" w="19050">
            <a:solidFill>
              <a:schemeClr val="dk1"/>
            </a:solidFill>
            <a:prstDash val="solid"/>
            <a:round/>
            <a:headEnd len="sm" w="sm" type="none"/>
            <a:tailEnd len="sm" w="sm" type="none"/>
          </a:ln>
        </p:spPr>
      </p:pic>
      <p:sp>
        <p:nvSpPr>
          <p:cNvPr id="386" name="Google Shape;386;p42"/>
          <p:cNvSpPr/>
          <p:nvPr/>
        </p:nvSpPr>
        <p:spPr>
          <a:xfrm>
            <a:off x="4979325" y="698200"/>
            <a:ext cx="3736200" cy="42462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42"/>
          <p:cNvSpPr txBox="1"/>
          <p:nvPr/>
        </p:nvSpPr>
        <p:spPr>
          <a:xfrm>
            <a:off x="5055075" y="828025"/>
            <a:ext cx="3584700" cy="3952800"/>
          </a:xfrm>
          <a:prstGeom prst="rect">
            <a:avLst/>
          </a:prstGeom>
          <a:noFill/>
          <a:ln>
            <a:noFill/>
          </a:ln>
        </p:spPr>
        <p:txBody>
          <a:bodyPr anchorCtr="0" anchor="t" bIns="91425" lIns="91425" spcFirstLastPara="1" rIns="91425" wrap="square" tIns="91425">
            <a:spAutoFit/>
          </a:bodyPr>
          <a:lstStyle/>
          <a:p>
            <a:pPr indent="0" lvl="0" marL="0" rtl="0" algn="l">
              <a:lnSpc>
                <a:spcPct val="130000"/>
              </a:lnSpc>
              <a:spcBef>
                <a:spcPts val="0"/>
              </a:spcBef>
              <a:spcAft>
                <a:spcPts val="0"/>
              </a:spcAft>
              <a:buNone/>
            </a:pPr>
            <a:r>
              <a:rPr b="1" lang="es" sz="1200">
                <a:solidFill>
                  <a:srgbClr val="161616"/>
                </a:solidFill>
                <a:highlight>
                  <a:srgbClr val="FFFFFF"/>
                </a:highlight>
              </a:rPr>
              <a:t>[ 결측값 대체(imputation) ]</a:t>
            </a:r>
            <a:endParaRPr b="1" sz="1200">
              <a:solidFill>
                <a:srgbClr val="161616"/>
              </a:solidFill>
              <a:highlight>
                <a:srgbClr val="FFFFFF"/>
              </a:highlight>
            </a:endParaRPr>
          </a:p>
          <a:p>
            <a:pPr indent="0" lvl="0" marL="0" rtl="0" algn="l">
              <a:lnSpc>
                <a:spcPct val="130000"/>
              </a:lnSpc>
              <a:spcBef>
                <a:spcPts val="0"/>
              </a:spcBef>
              <a:spcAft>
                <a:spcPts val="0"/>
              </a:spcAft>
              <a:buNone/>
            </a:pPr>
            <a:r>
              <a:t/>
            </a:r>
            <a:endParaRPr b="1" sz="1200">
              <a:solidFill>
                <a:srgbClr val="161616"/>
              </a:solidFill>
              <a:highlight>
                <a:srgbClr val="FFFFFF"/>
              </a:highlight>
            </a:endParaRPr>
          </a:p>
          <a:p>
            <a:pPr indent="-304800" lvl="0" marL="457200" rtl="0" algn="l">
              <a:spcBef>
                <a:spcPts val="0"/>
              </a:spcBef>
              <a:spcAft>
                <a:spcPts val="0"/>
              </a:spcAft>
              <a:buClr>
                <a:schemeClr val="dk1"/>
              </a:buClr>
              <a:buSzPts val="1200"/>
              <a:buChar char="●"/>
            </a:pPr>
            <a:r>
              <a:rPr lang="es" sz="1200">
                <a:solidFill>
                  <a:schemeClr val="dk1"/>
                </a:solidFill>
                <a:highlight>
                  <a:srgbClr val="FFFFFF"/>
                </a:highlight>
              </a:rPr>
              <a:t>결측값을 버리고 관측값만 분석하게 되면(</a:t>
            </a:r>
            <a:r>
              <a:rPr lang="es" sz="1200">
                <a:solidFill>
                  <a:schemeClr val="dk1"/>
                </a:solidFill>
                <a:highlight>
                  <a:srgbClr val="FFFFFF"/>
                </a:highlight>
                <a:uFill>
                  <a:noFill/>
                </a:uFill>
                <a:hlinkClick r:id="rId5">
                  <a:extLst>
                    <a:ext uri="{A12FA001-AC4F-418D-AE19-62706E023703}">
                      <ahyp:hlinkClr val="tx"/>
                    </a:ext>
                  </a:extLst>
                </a:hlinkClick>
              </a:rPr>
              <a:t>listwise deletion</a:t>
            </a:r>
            <a:r>
              <a:rPr lang="es" sz="1200">
                <a:solidFill>
                  <a:schemeClr val="dk1"/>
                </a:solidFill>
                <a:highlight>
                  <a:srgbClr val="FFFFFF"/>
                </a:highlight>
              </a:rPr>
              <a:t>) 일반적으로 통계적 편향 발생 </a:t>
            </a:r>
            <a:endParaRPr sz="1200">
              <a:solidFill>
                <a:schemeClr val="dk1"/>
              </a:solidFill>
              <a:highlight>
                <a:srgbClr val="FFFFFF"/>
              </a:highlight>
            </a:endParaRPr>
          </a:p>
          <a:p>
            <a:pPr indent="-304800" lvl="0" marL="457200" rtl="0" algn="l">
              <a:lnSpc>
                <a:spcPct val="115000"/>
              </a:lnSpc>
              <a:spcBef>
                <a:spcPts val="0"/>
              </a:spcBef>
              <a:spcAft>
                <a:spcPts val="0"/>
              </a:spcAft>
              <a:buClr>
                <a:schemeClr val="dk1"/>
              </a:buClr>
              <a:buSzPts val="1200"/>
              <a:buChar char="●"/>
            </a:pPr>
            <a:r>
              <a:rPr lang="es" sz="1200">
                <a:solidFill>
                  <a:schemeClr val="dk1"/>
                </a:solidFill>
                <a:highlight>
                  <a:srgbClr val="FFFFFF"/>
                </a:highlight>
              </a:rPr>
              <a:t>결측값을 추정한 대체값을 넣어 분석하게 되는데, 이를 Imputation 이라고 함</a:t>
            </a:r>
            <a:endParaRPr sz="1200">
              <a:solidFill>
                <a:schemeClr val="dk1"/>
              </a:solidFill>
              <a:highlight>
                <a:srgbClr val="FFFFFF"/>
              </a:highlight>
            </a:endParaRPr>
          </a:p>
          <a:p>
            <a:pPr indent="0" lvl="0" marL="457200" rtl="0" algn="l">
              <a:lnSpc>
                <a:spcPct val="115000"/>
              </a:lnSpc>
              <a:spcBef>
                <a:spcPts val="0"/>
              </a:spcBef>
              <a:spcAft>
                <a:spcPts val="0"/>
              </a:spcAft>
              <a:buNone/>
            </a:pPr>
            <a:r>
              <a:t/>
            </a:r>
            <a:endParaRPr sz="1200">
              <a:solidFill>
                <a:schemeClr val="dk1"/>
              </a:solidFill>
              <a:highlight>
                <a:srgbClr val="FFFFFF"/>
              </a:highlight>
            </a:endParaRPr>
          </a:p>
          <a:p>
            <a:pPr indent="0" lvl="0" marL="0" rtl="0" algn="l">
              <a:lnSpc>
                <a:spcPct val="115000"/>
              </a:lnSpc>
              <a:spcBef>
                <a:spcPts val="0"/>
              </a:spcBef>
              <a:spcAft>
                <a:spcPts val="0"/>
              </a:spcAft>
              <a:buNone/>
            </a:pPr>
            <a:r>
              <a:rPr b="1" lang="es" sz="1200">
                <a:solidFill>
                  <a:schemeClr val="dk1"/>
                </a:solidFill>
                <a:highlight>
                  <a:srgbClr val="FFFFFF"/>
                </a:highlight>
              </a:rPr>
              <a:t>[Zero - imputation &amp; Forward- filling]</a:t>
            </a:r>
            <a:endParaRPr b="1" sz="1200">
              <a:solidFill>
                <a:schemeClr val="dk1"/>
              </a:solidFill>
              <a:highlight>
                <a:srgbClr val="FFFFFF"/>
              </a:highlight>
            </a:endParaRPr>
          </a:p>
          <a:p>
            <a:pPr indent="0" lvl="0" marL="0" rtl="0" algn="l">
              <a:lnSpc>
                <a:spcPct val="115000"/>
              </a:lnSpc>
              <a:spcBef>
                <a:spcPts val="0"/>
              </a:spcBef>
              <a:spcAft>
                <a:spcPts val="0"/>
              </a:spcAft>
              <a:buNone/>
            </a:pPr>
            <a:r>
              <a:t/>
            </a:r>
            <a:endParaRPr b="1" sz="1200">
              <a:solidFill>
                <a:schemeClr val="dk1"/>
              </a:solidFill>
              <a:highlight>
                <a:srgbClr val="FFFFFF"/>
              </a:highlight>
            </a:endParaRPr>
          </a:p>
          <a:p>
            <a:pPr indent="-304800" lvl="0" marL="457200" rtl="0" algn="l">
              <a:lnSpc>
                <a:spcPct val="115000"/>
              </a:lnSpc>
              <a:spcBef>
                <a:spcPts val="0"/>
              </a:spcBef>
              <a:spcAft>
                <a:spcPts val="0"/>
              </a:spcAft>
              <a:buClr>
                <a:schemeClr val="dk1"/>
              </a:buClr>
              <a:buSzPts val="1200"/>
              <a:buChar char="●"/>
            </a:pPr>
            <a:r>
              <a:rPr b="1" lang="es" sz="1200">
                <a:solidFill>
                  <a:schemeClr val="dk1"/>
                </a:solidFill>
                <a:highlight>
                  <a:srgbClr val="FFFFFF"/>
                </a:highlight>
              </a:rPr>
              <a:t>At least one previously recorded measurement of variable i at a time t’ &lt; t</a:t>
            </a:r>
            <a:endParaRPr b="1" sz="1200">
              <a:solidFill>
                <a:schemeClr val="dk1"/>
              </a:solidFill>
              <a:highlight>
                <a:srgbClr val="FFFFFF"/>
              </a:highlight>
            </a:endParaRPr>
          </a:p>
          <a:p>
            <a:pPr indent="0" lvl="0" marL="0" rtl="0" algn="l">
              <a:lnSpc>
                <a:spcPct val="115000"/>
              </a:lnSpc>
              <a:spcBef>
                <a:spcPts val="0"/>
              </a:spcBef>
              <a:spcAft>
                <a:spcPts val="0"/>
              </a:spcAft>
              <a:buNone/>
            </a:pPr>
            <a:r>
              <a:t/>
            </a:r>
            <a:endParaRPr b="1" sz="1200">
              <a:solidFill>
                <a:schemeClr val="dk1"/>
              </a:solidFill>
              <a:highlight>
                <a:srgbClr val="FFFFFF"/>
              </a:highlight>
            </a:endParaRPr>
          </a:p>
          <a:p>
            <a:pPr indent="-304800" lvl="0" marL="457200" rtl="0" algn="l">
              <a:lnSpc>
                <a:spcPct val="115000"/>
              </a:lnSpc>
              <a:spcBef>
                <a:spcPts val="0"/>
              </a:spcBef>
              <a:spcAft>
                <a:spcPts val="0"/>
              </a:spcAft>
              <a:buClr>
                <a:schemeClr val="dk1"/>
              </a:buClr>
              <a:buSzPts val="1200"/>
              <a:buChar char="●"/>
            </a:pPr>
            <a:r>
              <a:rPr b="1" lang="es" sz="1200">
                <a:solidFill>
                  <a:schemeClr val="dk1"/>
                </a:solidFill>
                <a:highlight>
                  <a:srgbClr val="FFFFFF"/>
                </a:highlight>
              </a:rPr>
              <a:t>If there is no previous recorded measurement then impute median estimated over all all measurements in the training data</a:t>
            </a:r>
            <a:endParaRPr b="1" sz="1200">
              <a:solidFill>
                <a:schemeClr val="dk1"/>
              </a:solidFill>
              <a:highlight>
                <a:srgbClr val="FFFFFF"/>
              </a:highlight>
            </a:endParaRPr>
          </a:p>
          <a:p>
            <a:pPr indent="0" lvl="0" marL="0" rtl="0" algn="l">
              <a:lnSpc>
                <a:spcPct val="115000"/>
              </a:lnSpc>
              <a:spcBef>
                <a:spcPts val="0"/>
              </a:spcBef>
              <a:spcAft>
                <a:spcPts val="0"/>
              </a:spcAft>
              <a:buNone/>
            </a:pPr>
            <a:r>
              <a:t/>
            </a:r>
            <a:endParaRPr b="1" sz="1200">
              <a:solidFill>
                <a:schemeClr val="dk1"/>
              </a:solidFill>
              <a:highlight>
                <a:srgbClr val="FFFFFF"/>
              </a:highlight>
            </a:endParaRPr>
          </a:p>
        </p:txBody>
      </p:sp>
      <p:sp>
        <p:nvSpPr>
          <p:cNvPr id="388" name="Google Shape;388;p42"/>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solidFill>
                  <a:schemeClr val="dk1"/>
                </a:solidFill>
              </a:rPr>
              <a:t>forward-filling and zero imputation</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sp>
        <p:nvSpPr>
          <p:cNvPr id="393" name="Google Shape;393;p4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cxnSp>
        <p:nvCxnSpPr>
          <p:cNvPr id="394" name="Google Shape;394;p43"/>
          <p:cNvCxnSpPr/>
          <p:nvPr/>
        </p:nvCxnSpPr>
        <p:spPr>
          <a:xfrm>
            <a:off x="5637900" y="541375"/>
            <a:ext cx="3506100" cy="0"/>
          </a:xfrm>
          <a:prstGeom prst="straightConnector1">
            <a:avLst/>
          </a:prstGeom>
          <a:noFill/>
          <a:ln cap="flat" cmpd="sng" w="38100">
            <a:solidFill>
              <a:srgbClr val="1C3B6A"/>
            </a:solidFill>
            <a:prstDash val="solid"/>
            <a:round/>
            <a:headEnd len="med" w="med" type="none"/>
            <a:tailEnd len="med" w="med" type="none"/>
          </a:ln>
        </p:spPr>
      </p:cxnSp>
      <p:sp>
        <p:nvSpPr>
          <p:cNvPr id="395" name="Google Shape;395;p43"/>
          <p:cNvSpPr txBox="1"/>
          <p:nvPr/>
        </p:nvSpPr>
        <p:spPr>
          <a:xfrm>
            <a:off x="5637900" y="95000"/>
            <a:ext cx="35376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1700">
                <a:latin typeface="Fira Sans Extra Condensed"/>
                <a:ea typeface="Fira Sans Extra Condensed"/>
                <a:cs typeface="Fira Sans Extra Condensed"/>
                <a:sym typeface="Fira Sans Extra Condensed"/>
              </a:rPr>
              <a:t>Processing Uncertainty  </a:t>
            </a:r>
            <a:r>
              <a:rPr b="1" lang="es" sz="1700">
                <a:solidFill>
                  <a:srgbClr val="000000"/>
                </a:solidFill>
                <a:latin typeface="Fira Sans Extra Condensed"/>
                <a:ea typeface="Fira Sans Extra Condensed"/>
                <a:cs typeface="Fira Sans Extra Condensed"/>
                <a:sym typeface="Fira Sans Extra Condensed"/>
              </a:rPr>
              <a:t>/ </a:t>
            </a:r>
            <a:r>
              <a:rPr b="1" lang="es" sz="1700">
                <a:solidFill>
                  <a:schemeClr val="dk1"/>
                </a:solidFill>
                <a:latin typeface="Fira Sans Extra Condensed"/>
                <a:ea typeface="Fira Sans Extra Condensed"/>
                <a:cs typeface="Fira Sans Extra Condensed"/>
                <a:sym typeface="Fira Sans Extra Condensed"/>
              </a:rPr>
              <a:t>ML Approach</a:t>
            </a:r>
            <a:endParaRPr b="1" sz="1700">
              <a:solidFill>
                <a:srgbClr val="000000"/>
              </a:solidFill>
              <a:latin typeface="Fira Sans Extra Condensed"/>
              <a:ea typeface="Fira Sans Extra Condensed"/>
              <a:cs typeface="Fira Sans Extra Condensed"/>
              <a:sym typeface="Fira Sans Extra Condensed"/>
            </a:endParaRPr>
          </a:p>
        </p:txBody>
      </p:sp>
      <p:sp>
        <p:nvSpPr>
          <p:cNvPr id="396" name="Google Shape;396;p43"/>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solidFill>
                  <a:schemeClr val="dk1"/>
                </a:solidFill>
              </a:rPr>
              <a:t>forward-filling and zero imputation</a:t>
            </a:r>
            <a:endParaRPr/>
          </a:p>
        </p:txBody>
      </p:sp>
      <p:pic>
        <p:nvPicPr>
          <p:cNvPr id="397" name="Google Shape;397;p43"/>
          <p:cNvPicPr preferRelativeResize="0"/>
          <p:nvPr/>
        </p:nvPicPr>
        <p:blipFill rotWithShape="1">
          <a:blip r:embed="rId3">
            <a:alphaModFix/>
          </a:blip>
          <a:srcRect b="50298" l="0" r="0" t="0"/>
          <a:stretch/>
        </p:blipFill>
        <p:spPr>
          <a:xfrm>
            <a:off x="722525" y="949325"/>
            <a:ext cx="7972075" cy="3654500"/>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p4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cxnSp>
        <p:nvCxnSpPr>
          <p:cNvPr id="403" name="Google Shape;403;p44"/>
          <p:cNvCxnSpPr/>
          <p:nvPr/>
        </p:nvCxnSpPr>
        <p:spPr>
          <a:xfrm>
            <a:off x="5637900" y="541375"/>
            <a:ext cx="3506100" cy="0"/>
          </a:xfrm>
          <a:prstGeom prst="straightConnector1">
            <a:avLst/>
          </a:prstGeom>
          <a:noFill/>
          <a:ln cap="flat" cmpd="sng" w="38100">
            <a:solidFill>
              <a:srgbClr val="1C3B6A"/>
            </a:solidFill>
            <a:prstDash val="solid"/>
            <a:round/>
            <a:headEnd len="med" w="med" type="none"/>
            <a:tailEnd len="med" w="med" type="none"/>
          </a:ln>
        </p:spPr>
      </p:cxnSp>
      <p:sp>
        <p:nvSpPr>
          <p:cNvPr id="404" name="Google Shape;404;p44"/>
          <p:cNvSpPr txBox="1"/>
          <p:nvPr/>
        </p:nvSpPr>
        <p:spPr>
          <a:xfrm>
            <a:off x="5637900" y="95000"/>
            <a:ext cx="35376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1700">
                <a:latin typeface="Fira Sans Extra Condensed"/>
                <a:ea typeface="Fira Sans Extra Condensed"/>
                <a:cs typeface="Fira Sans Extra Condensed"/>
                <a:sym typeface="Fira Sans Extra Condensed"/>
              </a:rPr>
              <a:t>Processing Uncertainty  </a:t>
            </a:r>
            <a:r>
              <a:rPr b="1" lang="es" sz="1700">
                <a:solidFill>
                  <a:srgbClr val="000000"/>
                </a:solidFill>
                <a:latin typeface="Fira Sans Extra Condensed"/>
                <a:ea typeface="Fira Sans Extra Condensed"/>
                <a:cs typeface="Fira Sans Extra Condensed"/>
                <a:sym typeface="Fira Sans Extra Condensed"/>
              </a:rPr>
              <a:t>/ </a:t>
            </a:r>
            <a:r>
              <a:rPr b="1" lang="es" sz="1700">
                <a:solidFill>
                  <a:schemeClr val="dk1"/>
                </a:solidFill>
                <a:latin typeface="Fira Sans Extra Condensed"/>
                <a:ea typeface="Fira Sans Extra Condensed"/>
                <a:cs typeface="Fira Sans Extra Condensed"/>
                <a:sym typeface="Fira Sans Extra Condensed"/>
              </a:rPr>
              <a:t>ML Approach</a:t>
            </a:r>
            <a:endParaRPr b="1" sz="1700">
              <a:solidFill>
                <a:srgbClr val="000000"/>
              </a:solidFill>
              <a:latin typeface="Fira Sans Extra Condensed"/>
              <a:ea typeface="Fira Sans Extra Condensed"/>
              <a:cs typeface="Fira Sans Extra Condensed"/>
              <a:sym typeface="Fira Sans Extra Condensed"/>
            </a:endParaRPr>
          </a:p>
        </p:txBody>
      </p:sp>
      <p:pic>
        <p:nvPicPr>
          <p:cNvPr id="405" name="Google Shape;405;p44"/>
          <p:cNvPicPr preferRelativeResize="0"/>
          <p:nvPr/>
        </p:nvPicPr>
        <p:blipFill rotWithShape="1">
          <a:blip r:embed="rId3">
            <a:alphaModFix/>
          </a:blip>
          <a:srcRect b="0" l="0" r="0" t="50298"/>
          <a:stretch/>
        </p:blipFill>
        <p:spPr>
          <a:xfrm>
            <a:off x="965900" y="1024300"/>
            <a:ext cx="7486426" cy="3546500"/>
          </a:xfrm>
          <a:prstGeom prst="rect">
            <a:avLst/>
          </a:prstGeom>
          <a:noFill/>
          <a:ln cap="flat" cmpd="sng" w="19050">
            <a:solidFill>
              <a:schemeClr val="dk2"/>
            </a:solidFill>
            <a:prstDash val="solid"/>
            <a:round/>
            <a:headEnd len="sm" w="sm" type="none"/>
            <a:tailEnd len="sm" w="sm" type="none"/>
          </a:ln>
        </p:spPr>
      </p:pic>
      <p:sp>
        <p:nvSpPr>
          <p:cNvPr id="406" name="Google Shape;406;p44"/>
          <p:cNvSpPr/>
          <p:nvPr/>
        </p:nvSpPr>
        <p:spPr>
          <a:xfrm>
            <a:off x="965900" y="1707514"/>
            <a:ext cx="7486200" cy="146400"/>
          </a:xfrm>
          <a:prstGeom prst="rect">
            <a:avLst/>
          </a:prstGeom>
          <a:noFill/>
          <a:ln cap="flat" cmpd="sng" w="2857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sp>
        <p:nvSpPr>
          <p:cNvPr id="411" name="Google Shape;411;p45"/>
          <p:cNvSpPr txBox="1"/>
          <p:nvPr>
            <p:ph type="title"/>
          </p:nvPr>
        </p:nvSpPr>
        <p:spPr>
          <a:xfrm>
            <a:off x="180000" y="2056650"/>
            <a:ext cx="878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3400"/>
              <a:t>Thank you</a:t>
            </a:r>
            <a:endParaRPr sz="34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cxnSp>
        <p:nvCxnSpPr>
          <p:cNvPr id="86" name="Google Shape;86;p16"/>
          <p:cNvCxnSpPr/>
          <p:nvPr/>
        </p:nvCxnSpPr>
        <p:spPr>
          <a:xfrm>
            <a:off x="5100125" y="541375"/>
            <a:ext cx="4044000" cy="0"/>
          </a:xfrm>
          <a:prstGeom prst="straightConnector1">
            <a:avLst/>
          </a:prstGeom>
          <a:noFill/>
          <a:ln cap="flat" cmpd="sng" w="38100">
            <a:solidFill>
              <a:srgbClr val="1C3B6A"/>
            </a:solidFill>
            <a:prstDash val="solid"/>
            <a:round/>
            <a:headEnd len="med" w="med" type="none"/>
            <a:tailEnd len="med" w="med" type="none"/>
          </a:ln>
        </p:spPr>
      </p:cxnSp>
      <p:sp>
        <p:nvSpPr>
          <p:cNvPr id="87" name="Google Shape;87;p16"/>
          <p:cNvSpPr txBox="1"/>
          <p:nvPr/>
        </p:nvSpPr>
        <p:spPr>
          <a:xfrm>
            <a:off x="5126150" y="95000"/>
            <a:ext cx="40494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1700">
                <a:latin typeface="Fira Sans Extra Condensed"/>
                <a:ea typeface="Fira Sans Extra Condensed"/>
                <a:cs typeface="Fira Sans Extra Condensed"/>
                <a:sym typeface="Fira Sans Extra Condensed"/>
              </a:rPr>
              <a:t>Processing Uncertainty  </a:t>
            </a:r>
            <a:r>
              <a:rPr b="1" lang="es" sz="1700">
                <a:solidFill>
                  <a:srgbClr val="000000"/>
                </a:solidFill>
                <a:latin typeface="Fira Sans Extra Condensed"/>
                <a:ea typeface="Fira Sans Extra Condensed"/>
                <a:cs typeface="Fira Sans Extra Condensed"/>
                <a:sym typeface="Fira Sans Extra Condensed"/>
              </a:rPr>
              <a:t>/ </a:t>
            </a:r>
            <a:r>
              <a:rPr b="1" lang="es" sz="1700">
                <a:solidFill>
                  <a:schemeClr val="dk1"/>
                </a:solidFill>
                <a:latin typeface="Fira Sans Extra Condensed"/>
                <a:ea typeface="Fira Sans Extra Condensed"/>
                <a:cs typeface="Fira Sans Extra Condensed"/>
                <a:sym typeface="Fira Sans Extra Condensed"/>
              </a:rPr>
              <a:t>Statistical Approach</a:t>
            </a:r>
            <a:endParaRPr b="1" sz="1700">
              <a:solidFill>
                <a:srgbClr val="000000"/>
              </a:solidFill>
              <a:latin typeface="Fira Sans Extra Condensed"/>
              <a:ea typeface="Fira Sans Extra Condensed"/>
              <a:cs typeface="Fira Sans Extra Condensed"/>
              <a:sym typeface="Fira Sans Extra Condensed"/>
            </a:endParaRPr>
          </a:p>
        </p:txBody>
      </p:sp>
      <p:sp>
        <p:nvSpPr>
          <p:cNvPr id="88" name="Google Shape;88;p16"/>
          <p:cNvSpPr/>
          <p:nvPr/>
        </p:nvSpPr>
        <p:spPr>
          <a:xfrm>
            <a:off x="1947000" y="1354613"/>
            <a:ext cx="5250000" cy="906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sz="2000">
                <a:latin typeface="Fira Sans Extra Condensed"/>
                <a:ea typeface="Fira Sans Extra Condensed"/>
                <a:cs typeface="Fira Sans Extra Condensed"/>
                <a:sym typeface="Fira Sans Extra Condensed"/>
              </a:rPr>
              <a:t>IPW (</a:t>
            </a:r>
            <a:r>
              <a:rPr b="1" lang="es" sz="2000">
                <a:solidFill>
                  <a:schemeClr val="dk1"/>
                </a:solidFill>
                <a:highlight>
                  <a:srgbClr val="FFFFFF"/>
                </a:highlight>
                <a:latin typeface="Fira Sans Extra Condensed"/>
                <a:ea typeface="Fira Sans Extra Condensed"/>
                <a:cs typeface="Fira Sans Extra Condensed"/>
                <a:sym typeface="Fira Sans Extra Condensed"/>
              </a:rPr>
              <a:t>Inverse Probability Weighting</a:t>
            </a:r>
            <a:r>
              <a:rPr b="1" lang="es" sz="2000">
                <a:latin typeface="Fira Sans Extra Condensed"/>
                <a:ea typeface="Fira Sans Extra Condensed"/>
                <a:cs typeface="Fira Sans Extra Condensed"/>
                <a:sym typeface="Fira Sans Extra Condensed"/>
              </a:rPr>
              <a:t>)</a:t>
            </a:r>
            <a:endParaRPr b="1" sz="2000">
              <a:latin typeface="Fira Sans Extra Condensed"/>
              <a:ea typeface="Fira Sans Extra Condensed"/>
              <a:cs typeface="Fira Sans Extra Condensed"/>
              <a:sym typeface="Fira Sans Extra Condensed"/>
            </a:endParaRPr>
          </a:p>
          <a:p>
            <a:pPr indent="0" lvl="0" marL="0" rtl="0" algn="ctr">
              <a:spcBef>
                <a:spcPts val="0"/>
              </a:spcBef>
              <a:spcAft>
                <a:spcPts val="0"/>
              </a:spcAft>
              <a:buNone/>
            </a:pPr>
            <a:r>
              <a:t/>
            </a:r>
            <a:endParaRPr b="1" sz="2000">
              <a:latin typeface="Fira Sans Extra Condensed"/>
              <a:ea typeface="Fira Sans Extra Condensed"/>
              <a:cs typeface="Fira Sans Extra Condensed"/>
              <a:sym typeface="Fira Sans Extra Condensed"/>
            </a:endParaRPr>
          </a:p>
          <a:p>
            <a:pPr indent="0" lvl="0" marL="0" rtl="0" algn="ctr">
              <a:spcBef>
                <a:spcPts val="0"/>
              </a:spcBef>
              <a:spcAft>
                <a:spcPts val="0"/>
              </a:spcAft>
              <a:buNone/>
            </a:pPr>
            <a:r>
              <a:rPr b="1" lang="es" sz="2000">
                <a:latin typeface="Fira Sans Extra Condensed"/>
                <a:ea typeface="Fira Sans Extra Condensed"/>
                <a:cs typeface="Fira Sans Extra Condensed"/>
                <a:sym typeface="Fira Sans Extra Condensed"/>
              </a:rPr>
              <a:t>역확률 가중치</a:t>
            </a:r>
            <a:endParaRPr b="1" sz="2000">
              <a:latin typeface="Fira Sans Extra Condensed"/>
              <a:ea typeface="Fira Sans Extra Condensed"/>
              <a:cs typeface="Fira Sans Extra Condensed"/>
              <a:sym typeface="Fira Sans Extra Condensed"/>
            </a:endParaRPr>
          </a:p>
        </p:txBody>
      </p:sp>
      <p:sp>
        <p:nvSpPr>
          <p:cNvPr id="89" name="Google Shape;89;p16"/>
          <p:cNvSpPr txBox="1"/>
          <p:nvPr/>
        </p:nvSpPr>
        <p:spPr>
          <a:xfrm>
            <a:off x="1082400" y="2394150"/>
            <a:ext cx="6979200" cy="18318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100000"/>
              </a:lnSpc>
              <a:spcBef>
                <a:spcPts val="1200"/>
              </a:spcBef>
              <a:spcAft>
                <a:spcPts val="0"/>
              </a:spcAft>
              <a:buNone/>
            </a:pPr>
            <a:r>
              <a:rPr b="1" lang="es" sz="1100">
                <a:solidFill>
                  <a:srgbClr val="333333"/>
                </a:solidFill>
                <a:highlight>
                  <a:srgbClr val="FFFFFF"/>
                </a:highlight>
              </a:rPr>
              <a:t>1. </a:t>
            </a:r>
            <a:r>
              <a:rPr b="1" lang="es" sz="1100">
                <a:solidFill>
                  <a:srgbClr val="333333"/>
                </a:solidFill>
                <a:highlight>
                  <a:srgbClr val="FFFFFF"/>
                </a:highlight>
              </a:rPr>
              <a:t>모집단에서 일부 데이터가 유실되었을 때(예: Selection Bias) 남은 데이터로 유사 모집단(Pseudo Population)을 생성해서 통계를 계산하는 기법</a:t>
            </a:r>
            <a:endParaRPr b="1" sz="1100">
              <a:solidFill>
                <a:srgbClr val="333333"/>
              </a:solidFill>
              <a:highlight>
                <a:srgbClr val="FFFFFF"/>
              </a:highlight>
            </a:endParaRPr>
          </a:p>
          <a:p>
            <a:pPr indent="0" lvl="0" marL="0" rtl="0" algn="l">
              <a:lnSpc>
                <a:spcPct val="100000"/>
              </a:lnSpc>
              <a:spcBef>
                <a:spcPts val="1200"/>
              </a:spcBef>
              <a:spcAft>
                <a:spcPts val="0"/>
              </a:spcAft>
              <a:buNone/>
            </a:pPr>
            <a:r>
              <a:rPr b="1" lang="es" sz="1100">
                <a:solidFill>
                  <a:srgbClr val="333333"/>
                </a:solidFill>
                <a:highlight>
                  <a:srgbClr val="FFFFFF"/>
                </a:highlight>
              </a:rPr>
              <a:t>2. </a:t>
            </a:r>
            <a:r>
              <a:rPr b="1" lang="es" sz="1100">
                <a:solidFill>
                  <a:srgbClr val="333333"/>
                </a:solidFill>
                <a:highlight>
                  <a:srgbClr val="FFFFFF"/>
                </a:highlight>
              </a:rPr>
              <a:t>각 데이터에 데이터가 치료군(Treatment)에 속할 가능성의 역수를 가중치(Weight)로 곱해주는 방식</a:t>
            </a:r>
            <a:endParaRPr b="1" sz="1100">
              <a:solidFill>
                <a:srgbClr val="333333"/>
              </a:solidFill>
              <a:highlight>
                <a:srgbClr val="FFFFFF"/>
              </a:highlight>
            </a:endParaRPr>
          </a:p>
          <a:p>
            <a:pPr indent="0" lvl="0" marL="0" rtl="0" algn="l">
              <a:lnSpc>
                <a:spcPct val="100000"/>
              </a:lnSpc>
              <a:spcBef>
                <a:spcPts val="1200"/>
              </a:spcBef>
              <a:spcAft>
                <a:spcPts val="0"/>
              </a:spcAft>
              <a:buNone/>
            </a:pPr>
            <a:r>
              <a:rPr b="1" lang="es" sz="1100">
                <a:solidFill>
                  <a:srgbClr val="333333"/>
                </a:solidFill>
                <a:highlight>
                  <a:srgbClr val="FFFFFF"/>
                </a:highlight>
              </a:rPr>
              <a:t>3. 인과추론에서는 Confounding을 제거하기 위한 여러 방법 존재 </a:t>
            </a:r>
            <a:r>
              <a:rPr b="1" lang="es" sz="1100">
                <a:solidFill>
                  <a:srgbClr val="1155CC"/>
                </a:solidFill>
                <a:highlight>
                  <a:srgbClr val="FFFFFF"/>
                </a:highlight>
              </a:rPr>
              <a:t>(Restriction, Matching, Adjustment, and Weighting) </a:t>
            </a:r>
            <a:endParaRPr b="1" sz="1100">
              <a:solidFill>
                <a:srgbClr val="1155CC"/>
              </a:solidFill>
              <a:highlight>
                <a:srgbClr val="FFFFFF"/>
              </a:highlight>
            </a:endParaRPr>
          </a:p>
          <a:p>
            <a:pPr indent="0" lvl="0" marL="0" rtl="0" algn="l">
              <a:lnSpc>
                <a:spcPct val="100000"/>
              </a:lnSpc>
              <a:spcBef>
                <a:spcPts val="1200"/>
              </a:spcBef>
              <a:spcAft>
                <a:spcPts val="1200"/>
              </a:spcAft>
              <a:buNone/>
            </a:pPr>
            <a:r>
              <a:rPr b="1" lang="es" sz="1100">
                <a:solidFill>
                  <a:srgbClr val="333333"/>
                </a:solidFill>
                <a:highlight>
                  <a:srgbClr val="FFFFFF"/>
                </a:highlight>
              </a:rPr>
              <a:t>4. Weighting 관련 가장 많이 쓰이는 방식이 Inverse Probability Weighting 이를 통해서 표준화 가능, 데이터의 분포를 균일하게 맞춰줄 수 있음.</a:t>
            </a:r>
            <a:endParaRPr b="1" sz="1100">
              <a:solidFill>
                <a:srgbClr val="333333"/>
              </a:solidFill>
              <a:highlight>
                <a:srgbClr val="FFFFFF"/>
              </a:highlight>
            </a:endParaRPr>
          </a:p>
        </p:txBody>
      </p:sp>
      <p:sp>
        <p:nvSpPr>
          <p:cNvPr id="90" name="Google Shape;90;p16"/>
          <p:cNvSpPr txBox="1"/>
          <p:nvPr/>
        </p:nvSpPr>
        <p:spPr>
          <a:xfrm>
            <a:off x="1082400" y="4490825"/>
            <a:ext cx="6979200" cy="369300"/>
          </a:xfrm>
          <a:prstGeom prst="rect">
            <a:avLst/>
          </a:prstGeom>
          <a:solidFill>
            <a:schemeClr val="lt2"/>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200">
                <a:solidFill>
                  <a:schemeClr val="dk1"/>
                </a:solidFill>
                <a:latin typeface="Fira Sans Extra Condensed"/>
                <a:ea typeface="Fira Sans Extra Condensed"/>
                <a:cs typeface="Fira Sans Extra Condensed"/>
                <a:sym typeface="Fira Sans Extra Condensed"/>
              </a:rPr>
              <a:t>∴  역 확률 가중치(IPW)는 데이터가 수집 된 것과는 다른 의사 집단으로 표준화 된 통계를 계산하기위한 통계 기법</a:t>
            </a:r>
            <a:endParaRPr b="1" sz="1200">
              <a:solidFill>
                <a:schemeClr val="dk1"/>
              </a:solidFill>
              <a:latin typeface="Fira Sans Extra Condensed"/>
              <a:ea typeface="Fira Sans Extra Condensed"/>
              <a:cs typeface="Fira Sans Extra Condensed"/>
              <a:sym typeface="Fira Sans Extra Condense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1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
        <p:nvSpPr>
          <p:cNvPr id="96" name="Google Shape;96;p17"/>
          <p:cNvSpPr/>
          <p:nvPr/>
        </p:nvSpPr>
        <p:spPr>
          <a:xfrm>
            <a:off x="1947000" y="906200"/>
            <a:ext cx="5250000" cy="906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sz="2000">
                <a:latin typeface="Fira Sans Extra Condensed"/>
                <a:ea typeface="Fira Sans Extra Condensed"/>
                <a:cs typeface="Fira Sans Extra Condensed"/>
                <a:sym typeface="Fira Sans Extra Condensed"/>
              </a:rPr>
              <a:t>IPW (</a:t>
            </a:r>
            <a:r>
              <a:rPr b="1" lang="es" sz="2000">
                <a:solidFill>
                  <a:schemeClr val="dk1"/>
                </a:solidFill>
                <a:highlight>
                  <a:srgbClr val="FFFFFF"/>
                </a:highlight>
                <a:latin typeface="Fira Sans Extra Condensed"/>
                <a:ea typeface="Fira Sans Extra Condensed"/>
                <a:cs typeface="Fira Sans Extra Condensed"/>
                <a:sym typeface="Fira Sans Extra Condensed"/>
              </a:rPr>
              <a:t>Inverse Probability Weighting</a:t>
            </a:r>
            <a:r>
              <a:rPr b="1" lang="es" sz="2000">
                <a:latin typeface="Fira Sans Extra Condensed"/>
                <a:ea typeface="Fira Sans Extra Condensed"/>
                <a:cs typeface="Fira Sans Extra Condensed"/>
                <a:sym typeface="Fira Sans Extra Condensed"/>
              </a:rPr>
              <a:t>)</a:t>
            </a:r>
            <a:endParaRPr b="1" sz="2000">
              <a:latin typeface="Fira Sans Extra Condensed"/>
              <a:ea typeface="Fira Sans Extra Condensed"/>
              <a:cs typeface="Fira Sans Extra Condensed"/>
              <a:sym typeface="Fira Sans Extra Condensed"/>
            </a:endParaRPr>
          </a:p>
          <a:p>
            <a:pPr indent="0" lvl="0" marL="0" rtl="0" algn="ctr">
              <a:spcBef>
                <a:spcPts val="0"/>
              </a:spcBef>
              <a:spcAft>
                <a:spcPts val="0"/>
              </a:spcAft>
              <a:buNone/>
            </a:pPr>
            <a:r>
              <a:t/>
            </a:r>
            <a:endParaRPr b="1" sz="2000">
              <a:latin typeface="Fira Sans Extra Condensed"/>
              <a:ea typeface="Fira Sans Extra Condensed"/>
              <a:cs typeface="Fira Sans Extra Condensed"/>
              <a:sym typeface="Fira Sans Extra Condensed"/>
            </a:endParaRPr>
          </a:p>
          <a:p>
            <a:pPr indent="0" lvl="0" marL="0" rtl="0" algn="ctr">
              <a:spcBef>
                <a:spcPts val="0"/>
              </a:spcBef>
              <a:spcAft>
                <a:spcPts val="0"/>
              </a:spcAft>
              <a:buNone/>
            </a:pPr>
            <a:r>
              <a:rPr b="1" lang="es" sz="2000">
                <a:latin typeface="Fira Sans Extra Condensed"/>
                <a:ea typeface="Fira Sans Extra Condensed"/>
                <a:cs typeface="Fira Sans Extra Condensed"/>
                <a:sym typeface="Fira Sans Extra Condensed"/>
              </a:rPr>
              <a:t>역확률 가중치</a:t>
            </a:r>
            <a:endParaRPr b="1" sz="2000">
              <a:latin typeface="Fira Sans Extra Condensed"/>
              <a:ea typeface="Fira Sans Extra Condensed"/>
              <a:cs typeface="Fira Sans Extra Condensed"/>
              <a:sym typeface="Fira Sans Extra Condensed"/>
            </a:endParaRPr>
          </a:p>
        </p:txBody>
      </p:sp>
      <p:pic>
        <p:nvPicPr>
          <p:cNvPr id="97" name="Google Shape;97;p17"/>
          <p:cNvPicPr preferRelativeResize="0"/>
          <p:nvPr/>
        </p:nvPicPr>
        <p:blipFill>
          <a:blip r:embed="rId3">
            <a:alphaModFix/>
          </a:blip>
          <a:stretch>
            <a:fillRect/>
          </a:stretch>
        </p:blipFill>
        <p:spPr>
          <a:xfrm>
            <a:off x="1947000" y="2013100"/>
            <a:ext cx="5250000" cy="2585967"/>
          </a:xfrm>
          <a:prstGeom prst="rect">
            <a:avLst/>
          </a:prstGeom>
          <a:noFill/>
          <a:ln cap="flat" cmpd="sng" w="19050">
            <a:solidFill>
              <a:schemeClr val="dk2"/>
            </a:solidFill>
            <a:prstDash val="solid"/>
            <a:round/>
            <a:headEnd len="sm" w="sm" type="none"/>
            <a:tailEnd len="sm" w="sm" type="none"/>
          </a:ln>
        </p:spPr>
      </p:pic>
      <p:cxnSp>
        <p:nvCxnSpPr>
          <p:cNvPr id="98" name="Google Shape;98;p17"/>
          <p:cNvCxnSpPr/>
          <p:nvPr/>
        </p:nvCxnSpPr>
        <p:spPr>
          <a:xfrm>
            <a:off x="5100125" y="541375"/>
            <a:ext cx="4044000" cy="0"/>
          </a:xfrm>
          <a:prstGeom prst="straightConnector1">
            <a:avLst/>
          </a:prstGeom>
          <a:noFill/>
          <a:ln cap="flat" cmpd="sng" w="38100">
            <a:solidFill>
              <a:srgbClr val="1C3B6A"/>
            </a:solidFill>
            <a:prstDash val="solid"/>
            <a:round/>
            <a:headEnd len="med" w="med" type="none"/>
            <a:tailEnd len="med" w="med" type="none"/>
          </a:ln>
        </p:spPr>
      </p:cxnSp>
      <p:sp>
        <p:nvSpPr>
          <p:cNvPr id="99" name="Google Shape;99;p17"/>
          <p:cNvSpPr txBox="1"/>
          <p:nvPr/>
        </p:nvSpPr>
        <p:spPr>
          <a:xfrm>
            <a:off x="5126150" y="95000"/>
            <a:ext cx="40494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1700">
                <a:latin typeface="Fira Sans Extra Condensed"/>
                <a:ea typeface="Fira Sans Extra Condensed"/>
                <a:cs typeface="Fira Sans Extra Condensed"/>
                <a:sym typeface="Fira Sans Extra Condensed"/>
              </a:rPr>
              <a:t>Processing Uncertainty  </a:t>
            </a:r>
            <a:r>
              <a:rPr b="1" lang="es" sz="1700">
                <a:solidFill>
                  <a:srgbClr val="000000"/>
                </a:solidFill>
                <a:latin typeface="Fira Sans Extra Condensed"/>
                <a:ea typeface="Fira Sans Extra Condensed"/>
                <a:cs typeface="Fira Sans Extra Condensed"/>
                <a:sym typeface="Fira Sans Extra Condensed"/>
              </a:rPr>
              <a:t>/ </a:t>
            </a:r>
            <a:r>
              <a:rPr b="1" lang="es" sz="1700">
                <a:solidFill>
                  <a:schemeClr val="dk1"/>
                </a:solidFill>
                <a:latin typeface="Fira Sans Extra Condensed"/>
                <a:ea typeface="Fira Sans Extra Condensed"/>
                <a:cs typeface="Fira Sans Extra Condensed"/>
                <a:sym typeface="Fira Sans Extra Condensed"/>
              </a:rPr>
              <a:t>Statistical Approach</a:t>
            </a:r>
            <a:endParaRPr b="1" sz="1700">
              <a:solidFill>
                <a:srgbClr val="000000"/>
              </a:solidFill>
              <a:latin typeface="Fira Sans Extra Condensed"/>
              <a:ea typeface="Fira Sans Extra Condensed"/>
              <a:cs typeface="Fira Sans Extra Condensed"/>
              <a:sym typeface="Fira Sans Extra Condense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1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
        <p:nvSpPr>
          <p:cNvPr id="105" name="Google Shape;105;p18"/>
          <p:cNvSpPr/>
          <p:nvPr/>
        </p:nvSpPr>
        <p:spPr>
          <a:xfrm>
            <a:off x="1947000" y="906200"/>
            <a:ext cx="5250000" cy="906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sz="2000">
                <a:latin typeface="Fira Sans Extra Condensed"/>
                <a:ea typeface="Fira Sans Extra Condensed"/>
                <a:cs typeface="Fira Sans Extra Condensed"/>
                <a:sym typeface="Fira Sans Extra Condensed"/>
              </a:rPr>
              <a:t>IPW (</a:t>
            </a:r>
            <a:r>
              <a:rPr b="1" lang="es" sz="2000">
                <a:solidFill>
                  <a:schemeClr val="dk1"/>
                </a:solidFill>
                <a:highlight>
                  <a:srgbClr val="FFFFFF"/>
                </a:highlight>
                <a:latin typeface="Fira Sans Extra Condensed"/>
                <a:ea typeface="Fira Sans Extra Condensed"/>
                <a:cs typeface="Fira Sans Extra Condensed"/>
                <a:sym typeface="Fira Sans Extra Condensed"/>
              </a:rPr>
              <a:t>Inverse Probability Weighting</a:t>
            </a:r>
            <a:r>
              <a:rPr b="1" lang="es" sz="2000">
                <a:latin typeface="Fira Sans Extra Condensed"/>
                <a:ea typeface="Fira Sans Extra Condensed"/>
                <a:cs typeface="Fira Sans Extra Condensed"/>
                <a:sym typeface="Fira Sans Extra Condensed"/>
              </a:rPr>
              <a:t>)</a:t>
            </a:r>
            <a:endParaRPr b="1" sz="2000">
              <a:latin typeface="Fira Sans Extra Condensed"/>
              <a:ea typeface="Fira Sans Extra Condensed"/>
              <a:cs typeface="Fira Sans Extra Condensed"/>
              <a:sym typeface="Fira Sans Extra Condensed"/>
            </a:endParaRPr>
          </a:p>
          <a:p>
            <a:pPr indent="0" lvl="0" marL="0" rtl="0" algn="ctr">
              <a:spcBef>
                <a:spcPts val="0"/>
              </a:spcBef>
              <a:spcAft>
                <a:spcPts val="0"/>
              </a:spcAft>
              <a:buNone/>
            </a:pPr>
            <a:r>
              <a:t/>
            </a:r>
            <a:endParaRPr b="1" sz="2000">
              <a:latin typeface="Fira Sans Extra Condensed"/>
              <a:ea typeface="Fira Sans Extra Condensed"/>
              <a:cs typeface="Fira Sans Extra Condensed"/>
              <a:sym typeface="Fira Sans Extra Condensed"/>
            </a:endParaRPr>
          </a:p>
          <a:p>
            <a:pPr indent="0" lvl="0" marL="0" rtl="0" algn="ctr">
              <a:spcBef>
                <a:spcPts val="0"/>
              </a:spcBef>
              <a:spcAft>
                <a:spcPts val="0"/>
              </a:spcAft>
              <a:buNone/>
            </a:pPr>
            <a:r>
              <a:rPr b="1" lang="es" sz="2000">
                <a:latin typeface="Fira Sans Extra Condensed"/>
                <a:ea typeface="Fira Sans Extra Condensed"/>
                <a:cs typeface="Fira Sans Extra Condensed"/>
                <a:sym typeface="Fira Sans Extra Condensed"/>
              </a:rPr>
              <a:t>역확률 가중치</a:t>
            </a:r>
            <a:endParaRPr b="1" sz="2000">
              <a:latin typeface="Fira Sans Extra Condensed"/>
              <a:ea typeface="Fira Sans Extra Condensed"/>
              <a:cs typeface="Fira Sans Extra Condensed"/>
              <a:sym typeface="Fira Sans Extra Condensed"/>
            </a:endParaRPr>
          </a:p>
        </p:txBody>
      </p:sp>
      <p:pic>
        <p:nvPicPr>
          <p:cNvPr id="106" name="Google Shape;106;p18"/>
          <p:cNvPicPr preferRelativeResize="0"/>
          <p:nvPr/>
        </p:nvPicPr>
        <p:blipFill rotWithShape="1">
          <a:blip r:embed="rId3">
            <a:alphaModFix/>
          </a:blip>
          <a:srcRect b="0" l="0" r="0" t="74342"/>
          <a:stretch/>
        </p:blipFill>
        <p:spPr>
          <a:xfrm>
            <a:off x="926975" y="3916069"/>
            <a:ext cx="5250000" cy="663500"/>
          </a:xfrm>
          <a:prstGeom prst="rect">
            <a:avLst/>
          </a:prstGeom>
          <a:noFill/>
          <a:ln cap="flat" cmpd="sng" w="19050">
            <a:solidFill>
              <a:schemeClr val="dk1"/>
            </a:solidFill>
            <a:prstDash val="solid"/>
            <a:round/>
            <a:headEnd len="sm" w="sm" type="none"/>
            <a:tailEnd len="sm" w="sm" type="none"/>
          </a:ln>
        </p:spPr>
      </p:pic>
      <p:cxnSp>
        <p:nvCxnSpPr>
          <p:cNvPr id="107" name="Google Shape;107;p18"/>
          <p:cNvCxnSpPr/>
          <p:nvPr/>
        </p:nvCxnSpPr>
        <p:spPr>
          <a:xfrm>
            <a:off x="5100125" y="541375"/>
            <a:ext cx="4044000" cy="0"/>
          </a:xfrm>
          <a:prstGeom prst="straightConnector1">
            <a:avLst/>
          </a:prstGeom>
          <a:noFill/>
          <a:ln cap="flat" cmpd="sng" w="38100">
            <a:solidFill>
              <a:srgbClr val="1C3B6A"/>
            </a:solidFill>
            <a:prstDash val="solid"/>
            <a:round/>
            <a:headEnd len="med" w="med" type="none"/>
            <a:tailEnd len="med" w="med" type="none"/>
          </a:ln>
        </p:spPr>
      </p:cxnSp>
      <p:sp>
        <p:nvSpPr>
          <p:cNvPr id="108" name="Google Shape;108;p18"/>
          <p:cNvSpPr txBox="1"/>
          <p:nvPr/>
        </p:nvSpPr>
        <p:spPr>
          <a:xfrm>
            <a:off x="5126150" y="95000"/>
            <a:ext cx="40494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1700">
                <a:latin typeface="Fira Sans Extra Condensed"/>
                <a:ea typeface="Fira Sans Extra Condensed"/>
                <a:cs typeface="Fira Sans Extra Condensed"/>
                <a:sym typeface="Fira Sans Extra Condensed"/>
              </a:rPr>
              <a:t>Processing Uncertainty  </a:t>
            </a:r>
            <a:r>
              <a:rPr b="1" lang="es" sz="1700">
                <a:solidFill>
                  <a:srgbClr val="000000"/>
                </a:solidFill>
                <a:latin typeface="Fira Sans Extra Condensed"/>
                <a:ea typeface="Fira Sans Extra Condensed"/>
                <a:cs typeface="Fira Sans Extra Condensed"/>
                <a:sym typeface="Fira Sans Extra Condensed"/>
              </a:rPr>
              <a:t>/ </a:t>
            </a:r>
            <a:r>
              <a:rPr b="1" lang="es" sz="1700">
                <a:solidFill>
                  <a:schemeClr val="dk1"/>
                </a:solidFill>
                <a:latin typeface="Fira Sans Extra Condensed"/>
                <a:ea typeface="Fira Sans Extra Condensed"/>
                <a:cs typeface="Fira Sans Extra Condensed"/>
                <a:sym typeface="Fira Sans Extra Condensed"/>
              </a:rPr>
              <a:t>Statistical Approach</a:t>
            </a:r>
            <a:endParaRPr b="1" sz="1700">
              <a:solidFill>
                <a:srgbClr val="000000"/>
              </a:solidFill>
              <a:latin typeface="Fira Sans Extra Condensed"/>
              <a:ea typeface="Fira Sans Extra Condensed"/>
              <a:cs typeface="Fira Sans Extra Condensed"/>
              <a:sym typeface="Fira Sans Extra Condensed"/>
            </a:endParaRPr>
          </a:p>
        </p:txBody>
      </p:sp>
      <p:pic>
        <p:nvPicPr>
          <p:cNvPr id="109" name="Google Shape;109;p18"/>
          <p:cNvPicPr preferRelativeResize="0"/>
          <p:nvPr/>
        </p:nvPicPr>
        <p:blipFill>
          <a:blip r:embed="rId4">
            <a:alphaModFix/>
          </a:blip>
          <a:stretch>
            <a:fillRect/>
          </a:stretch>
        </p:blipFill>
        <p:spPr>
          <a:xfrm>
            <a:off x="6313675" y="1993600"/>
            <a:ext cx="1952100" cy="2585976"/>
          </a:xfrm>
          <a:prstGeom prst="rect">
            <a:avLst/>
          </a:prstGeom>
          <a:noFill/>
          <a:ln cap="flat" cmpd="sng" w="19050">
            <a:solidFill>
              <a:schemeClr val="dk1"/>
            </a:solidFill>
            <a:prstDash val="solid"/>
            <a:round/>
            <a:headEnd len="sm" w="sm" type="none"/>
            <a:tailEnd len="sm" w="sm" type="none"/>
          </a:ln>
        </p:spPr>
      </p:pic>
      <p:sp>
        <p:nvSpPr>
          <p:cNvPr id="110" name="Google Shape;110;p18"/>
          <p:cNvSpPr txBox="1"/>
          <p:nvPr/>
        </p:nvSpPr>
        <p:spPr>
          <a:xfrm>
            <a:off x="6349675" y="4685650"/>
            <a:ext cx="1880100" cy="338700"/>
          </a:xfrm>
          <a:prstGeom prst="rect">
            <a:avLst/>
          </a:prstGeom>
          <a:noFill/>
          <a:ln>
            <a:noFill/>
          </a:ln>
        </p:spPr>
        <p:txBody>
          <a:bodyPr anchorCtr="0" anchor="t" bIns="91425" lIns="91425" spcFirstLastPara="1" rIns="91425" wrap="square" tIns="91425">
            <a:spAutoFit/>
          </a:bodyPr>
          <a:lstStyle/>
          <a:p>
            <a:pPr indent="0" lvl="0" marL="0" rtl="0" algn="l">
              <a:lnSpc>
                <a:spcPct val="130000"/>
              </a:lnSpc>
              <a:spcBef>
                <a:spcPts val="0"/>
              </a:spcBef>
              <a:spcAft>
                <a:spcPts val="600"/>
              </a:spcAft>
              <a:buNone/>
            </a:pPr>
            <a:r>
              <a:rPr lang="es" sz="1000">
                <a:solidFill>
                  <a:schemeClr val="dk1"/>
                </a:solidFill>
                <a:highlight>
                  <a:srgbClr val="FFFFFF"/>
                </a:highlight>
                <a:latin typeface="Georgia"/>
                <a:ea typeface="Georgia"/>
                <a:cs typeface="Georgia"/>
                <a:sym typeface="Georgia"/>
              </a:rPr>
              <a:t>Horvitz–Thompson estimator</a:t>
            </a:r>
            <a:endParaRPr sz="1000">
              <a:solidFill>
                <a:schemeClr val="dk1"/>
              </a:solidFill>
              <a:highlight>
                <a:srgbClr val="FFFFFF"/>
              </a:highlight>
              <a:latin typeface="Georgia"/>
              <a:ea typeface="Georgia"/>
              <a:cs typeface="Georgia"/>
              <a:sym typeface="Georgia"/>
            </a:endParaRPr>
          </a:p>
        </p:txBody>
      </p:sp>
      <p:pic>
        <p:nvPicPr>
          <p:cNvPr id="111" name="Google Shape;111;p18"/>
          <p:cNvPicPr preferRelativeResize="0"/>
          <p:nvPr/>
        </p:nvPicPr>
        <p:blipFill rotWithShape="1">
          <a:blip r:embed="rId5">
            <a:alphaModFix/>
          </a:blip>
          <a:srcRect b="59126" l="0" r="32409" t="0"/>
          <a:stretch/>
        </p:blipFill>
        <p:spPr>
          <a:xfrm>
            <a:off x="926975" y="1993600"/>
            <a:ext cx="5250002" cy="663500"/>
          </a:xfrm>
          <a:prstGeom prst="rect">
            <a:avLst/>
          </a:prstGeom>
          <a:noFill/>
          <a:ln>
            <a:noFill/>
          </a:ln>
        </p:spPr>
      </p:pic>
      <p:pic>
        <p:nvPicPr>
          <p:cNvPr id="112" name="Google Shape;112;p18"/>
          <p:cNvPicPr preferRelativeResize="0"/>
          <p:nvPr/>
        </p:nvPicPr>
        <p:blipFill rotWithShape="1">
          <a:blip r:embed="rId5">
            <a:alphaModFix/>
          </a:blip>
          <a:srcRect b="0" l="0" r="32409" t="59126"/>
          <a:stretch/>
        </p:blipFill>
        <p:spPr>
          <a:xfrm>
            <a:off x="926975" y="3198075"/>
            <a:ext cx="5250002" cy="663500"/>
          </a:xfrm>
          <a:prstGeom prst="rect">
            <a:avLst/>
          </a:prstGeom>
          <a:noFill/>
          <a:ln>
            <a:noFill/>
          </a:ln>
        </p:spPr>
      </p:pic>
      <p:pic>
        <p:nvPicPr>
          <p:cNvPr id="113" name="Google Shape;113;p18"/>
          <p:cNvPicPr preferRelativeResize="0"/>
          <p:nvPr/>
        </p:nvPicPr>
        <p:blipFill rotWithShape="1">
          <a:blip r:embed="rId5">
            <a:alphaModFix/>
          </a:blip>
          <a:srcRect b="40153" l="0" r="36309" t="38981"/>
          <a:stretch/>
        </p:blipFill>
        <p:spPr>
          <a:xfrm>
            <a:off x="926975" y="2795800"/>
            <a:ext cx="4947123" cy="338700"/>
          </a:xfrm>
          <a:prstGeom prst="rect">
            <a:avLst/>
          </a:prstGeom>
          <a:noFill/>
          <a:ln>
            <a:noFill/>
          </a:ln>
        </p:spPr>
      </p:pic>
      <p:sp>
        <p:nvSpPr>
          <p:cNvPr id="114" name="Google Shape;114;p18"/>
          <p:cNvSpPr/>
          <p:nvPr/>
        </p:nvSpPr>
        <p:spPr>
          <a:xfrm>
            <a:off x="926850" y="1993600"/>
            <a:ext cx="5250000" cy="18678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1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
        <p:nvSpPr>
          <p:cNvPr id="120" name="Google Shape;120;p19"/>
          <p:cNvSpPr/>
          <p:nvPr/>
        </p:nvSpPr>
        <p:spPr>
          <a:xfrm>
            <a:off x="304800" y="2203125"/>
            <a:ext cx="3990000" cy="1474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sz="2000">
                <a:latin typeface="Fira Sans Extra Condensed"/>
                <a:ea typeface="Fira Sans Extra Condensed"/>
                <a:cs typeface="Fira Sans Extra Condensed"/>
                <a:sym typeface="Fira Sans Extra Condensed"/>
              </a:rPr>
              <a:t>IPW </a:t>
            </a:r>
            <a:endParaRPr b="1" sz="2000">
              <a:latin typeface="Fira Sans Extra Condensed"/>
              <a:ea typeface="Fira Sans Extra Condensed"/>
              <a:cs typeface="Fira Sans Extra Condensed"/>
              <a:sym typeface="Fira Sans Extra Condensed"/>
            </a:endParaRPr>
          </a:p>
          <a:p>
            <a:pPr indent="0" lvl="0" marL="0" rtl="0" algn="ctr">
              <a:spcBef>
                <a:spcPts val="0"/>
              </a:spcBef>
              <a:spcAft>
                <a:spcPts val="0"/>
              </a:spcAft>
              <a:buNone/>
            </a:pPr>
            <a:r>
              <a:rPr b="1" lang="es" sz="2000">
                <a:latin typeface="Fira Sans Extra Condensed"/>
                <a:ea typeface="Fira Sans Extra Condensed"/>
                <a:cs typeface="Fira Sans Extra Condensed"/>
                <a:sym typeface="Fira Sans Extra Condensed"/>
              </a:rPr>
              <a:t>(</a:t>
            </a:r>
            <a:r>
              <a:rPr b="1" lang="es" sz="2000">
                <a:solidFill>
                  <a:schemeClr val="dk1"/>
                </a:solidFill>
                <a:highlight>
                  <a:srgbClr val="FFFFFF"/>
                </a:highlight>
                <a:latin typeface="Fira Sans Extra Condensed"/>
                <a:ea typeface="Fira Sans Extra Condensed"/>
                <a:cs typeface="Fira Sans Extra Condensed"/>
                <a:sym typeface="Fira Sans Extra Condensed"/>
              </a:rPr>
              <a:t>Inverse Probability Weighting</a:t>
            </a:r>
            <a:r>
              <a:rPr b="1" lang="es" sz="2000">
                <a:latin typeface="Fira Sans Extra Condensed"/>
                <a:ea typeface="Fira Sans Extra Condensed"/>
                <a:cs typeface="Fira Sans Extra Condensed"/>
                <a:sym typeface="Fira Sans Extra Condensed"/>
              </a:rPr>
              <a:t>) </a:t>
            </a:r>
            <a:endParaRPr b="1" sz="2000">
              <a:latin typeface="Fira Sans Extra Condensed"/>
              <a:ea typeface="Fira Sans Extra Condensed"/>
              <a:cs typeface="Fira Sans Extra Condensed"/>
              <a:sym typeface="Fira Sans Extra Condensed"/>
            </a:endParaRPr>
          </a:p>
          <a:p>
            <a:pPr indent="0" lvl="0" marL="0" rtl="0" algn="ctr">
              <a:spcBef>
                <a:spcPts val="0"/>
              </a:spcBef>
              <a:spcAft>
                <a:spcPts val="0"/>
              </a:spcAft>
              <a:buNone/>
            </a:pPr>
            <a:r>
              <a:t/>
            </a:r>
            <a:endParaRPr b="1" sz="2000">
              <a:latin typeface="Fira Sans Extra Condensed"/>
              <a:ea typeface="Fira Sans Extra Condensed"/>
              <a:cs typeface="Fira Sans Extra Condensed"/>
              <a:sym typeface="Fira Sans Extra Condensed"/>
            </a:endParaRPr>
          </a:p>
          <a:p>
            <a:pPr indent="0" lvl="0" marL="0" rtl="0" algn="ctr">
              <a:spcBef>
                <a:spcPts val="0"/>
              </a:spcBef>
              <a:spcAft>
                <a:spcPts val="0"/>
              </a:spcAft>
              <a:buNone/>
            </a:pPr>
            <a:r>
              <a:rPr b="1" lang="es" sz="2000">
                <a:latin typeface="Fira Sans Extra Condensed"/>
                <a:ea typeface="Fira Sans Extra Condensed"/>
                <a:cs typeface="Fira Sans Extra Condensed"/>
                <a:sym typeface="Fira Sans Extra Condensed"/>
              </a:rPr>
              <a:t>역확률 가중치</a:t>
            </a:r>
            <a:endParaRPr b="1" sz="2000">
              <a:latin typeface="Fira Sans Extra Condensed"/>
              <a:ea typeface="Fira Sans Extra Condensed"/>
              <a:cs typeface="Fira Sans Extra Condensed"/>
              <a:sym typeface="Fira Sans Extra Condensed"/>
            </a:endParaRPr>
          </a:p>
        </p:txBody>
      </p:sp>
      <p:sp>
        <p:nvSpPr>
          <p:cNvPr id="121" name="Google Shape;121;p19"/>
          <p:cNvSpPr/>
          <p:nvPr/>
        </p:nvSpPr>
        <p:spPr>
          <a:xfrm>
            <a:off x="4624950" y="2203125"/>
            <a:ext cx="4291200" cy="14745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sz="2000">
                <a:solidFill>
                  <a:schemeClr val="dk1"/>
                </a:solidFill>
                <a:latin typeface="Fira Sans Extra Condensed"/>
                <a:ea typeface="Fira Sans Extra Condensed"/>
                <a:cs typeface="Fira Sans Extra Condensed"/>
                <a:sym typeface="Fira Sans Extra Condensed"/>
              </a:rPr>
              <a:t>IPCW</a:t>
            </a:r>
            <a:endParaRPr b="1" sz="2000">
              <a:solidFill>
                <a:schemeClr val="dk1"/>
              </a:solidFill>
              <a:latin typeface="Fira Sans Extra Condensed"/>
              <a:ea typeface="Fira Sans Extra Condensed"/>
              <a:cs typeface="Fira Sans Extra Condensed"/>
              <a:sym typeface="Fira Sans Extra Condensed"/>
            </a:endParaRPr>
          </a:p>
          <a:p>
            <a:pPr indent="0" lvl="0" marL="0" rtl="0" algn="ctr">
              <a:spcBef>
                <a:spcPts val="0"/>
              </a:spcBef>
              <a:spcAft>
                <a:spcPts val="0"/>
              </a:spcAft>
              <a:buNone/>
            </a:pPr>
            <a:r>
              <a:rPr b="1" lang="es" sz="2000">
                <a:solidFill>
                  <a:schemeClr val="dk1"/>
                </a:solidFill>
                <a:latin typeface="Fira Sans Extra Condensed"/>
                <a:ea typeface="Fira Sans Extra Condensed"/>
                <a:cs typeface="Fira Sans Extra Condensed"/>
                <a:sym typeface="Fira Sans Extra Condensed"/>
              </a:rPr>
              <a:t> (Inverse Probability Censoring Weighting)</a:t>
            </a:r>
            <a:endParaRPr b="1" sz="2000">
              <a:solidFill>
                <a:schemeClr val="dk1"/>
              </a:solidFill>
              <a:latin typeface="Fira Sans Extra Condensed"/>
              <a:ea typeface="Fira Sans Extra Condensed"/>
              <a:cs typeface="Fira Sans Extra Condensed"/>
              <a:sym typeface="Fira Sans Extra Condensed"/>
            </a:endParaRPr>
          </a:p>
          <a:p>
            <a:pPr indent="0" lvl="0" marL="0" rtl="0" algn="ctr">
              <a:spcBef>
                <a:spcPts val="0"/>
              </a:spcBef>
              <a:spcAft>
                <a:spcPts val="0"/>
              </a:spcAft>
              <a:buNone/>
            </a:pPr>
            <a:r>
              <a:t/>
            </a:r>
            <a:endParaRPr b="1" sz="2000">
              <a:solidFill>
                <a:schemeClr val="dk1"/>
              </a:solidFill>
              <a:latin typeface="Fira Sans Extra Condensed"/>
              <a:ea typeface="Fira Sans Extra Condensed"/>
              <a:cs typeface="Fira Sans Extra Condensed"/>
              <a:sym typeface="Fira Sans Extra Condensed"/>
            </a:endParaRPr>
          </a:p>
          <a:p>
            <a:pPr indent="0" lvl="0" marL="0" rtl="0" algn="ctr">
              <a:spcBef>
                <a:spcPts val="0"/>
              </a:spcBef>
              <a:spcAft>
                <a:spcPts val="0"/>
              </a:spcAft>
              <a:buNone/>
            </a:pPr>
            <a:r>
              <a:rPr b="1" lang="es" sz="2000">
                <a:solidFill>
                  <a:schemeClr val="dk1"/>
                </a:solidFill>
                <a:latin typeface="Fira Sans Extra Condensed"/>
                <a:ea typeface="Fira Sans Extra Condensed"/>
                <a:cs typeface="Fira Sans Extra Condensed"/>
                <a:sym typeface="Fira Sans Extra Condensed"/>
              </a:rPr>
              <a:t>중도절단 역확률 가중치</a:t>
            </a:r>
            <a:endParaRPr b="1" sz="2000">
              <a:solidFill>
                <a:schemeClr val="dk1"/>
              </a:solidFill>
              <a:latin typeface="Fira Sans Extra Condensed"/>
              <a:ea typeface="Fira Sans Extra Condensed"/>
              <a:cs typeface="Fira Sans Extra Condensed"/>
              <a:sym typeface="Fira Sans Extra Condensed"/>
            </a:endParaRPr>
          </a:p>
        </p:txBody>
      </p:sp>
      <p:cxnSp>
        <p:nvCxnSpPr>
          <p:cNvPr id="122" name="Google Shape;122;p19"/>
          <p:cNvCxnSpPr/>
          <p:nvPr/>
        </p:nvCxnSpPr>
        <p:spPr>
          <a:xfrm>
            <a:off x="5100125" y="541375"/>
            <a:ext cx="4044000" cy="0"/>
          </a:xfrm>
          <a:prstGeom prst="straightConnector1">
            <a:avLst/>
          </a:prstGeom>
          <a:noFill/>
          <a:ln cap="flat" cmpd="sng" w="38100">
            <a:solidFill>
              <a:srgbClr val="1C3B6A"/>
            </a:solidFill>
            <a:prstDash val="solid"/>
            <a:round/>
            <a:headEnd len="med" w="med" type="none"/>
            <a:tailEnd len="med" w="med" type="none"/>
          </a:ln>
        </p:spPr>
      </p:cxnSp>
      <p:sp>
        <p:nvSpPr>
          <p:cNvPr id="123" name="Google Shape;123;p19"/>
          <p:cNvSpPr txBox="1"/>
          <p:nvPr/>
        </p:nvSpPr>
        <p:spPr>
          <a:xfrm>
            <a:off x="5126150" y="95000"/>
            <a:ext cx="40494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1700">
                <a:latin typeface="Fira Sans Extra Condensed"/>
                <a:ea typeface="Fira Sans Extra Condensed"/>
                <a:cs typeface="Fira Sans Extra Condensed"/>
                <a:sym typeface="Fira Sans Extra Condensed"/>
              </a:rPr>
              <a:t>Processing Uncertainty  </a:t>
            </a:r>
            <a:r>
              <a:rPr b="1" lang="es" sz="1700">
                <a:solidFill>
                  <a:srgbClr val="000000"/>
                </a:solidFill>
                <a:latin typeface="Fira Sans Extra Condensed"/>
                <a:ea typeface="Fira Sans Extra Condensed"/>
                <a:cs typeface="Fira Sans Extra Condensed"/>
                <a:sym typeface="Fira Sans Extra Condensed"/>
              </a:rPr>
              <a:t>/ </a:t>
            </a:r>
            <a:r>
              <a:rPr b="1" lang="es" sz="1700">
                <a:solidFill>
                  <a:schemeClr val="dk1"/>
                </a:solidFill>
                <a:latin typeface="Fira Sans Extra Condensed"/>
                <a:ea typeface="Fira Sans Extra Condensed"/>
                <a:cs typeface="Fira Sans Extra Condensed"/>
                <a:sym typeface="Fira Sans Extra Condensed"/>
              </a:rPr>
              <a:t>Statistical Approach</a:t>
            </a:r>
            <a:endParaRPr b="1" sz="1700">
              <a:solidFill>
                <a:srgbClr val="000000"/>
              </a:solidFill>
              <a:latin typeface="Fira Sans Extra Condensed"/>
              <a:ea typeface="Fira Sans Extra Condensed"/>
              <a:cs typeface="Fira Sans Extra Condensed"/>
              <a:sym typeface="Fira Sans Extra Condensed"/>
            </a:endParaRPr>
          </a:p>
        </p:txBody>
      </p:sp>
      <p:sp>
        <p:nvSpPr>
          <p:cNvPr id="124" name="Google Shape;124;p19"/>
          <p:cNvSpPr/>
          <p:nvPr/>
        </p:nvSpPr>
        <p:spPr>
          <a:xfrm>
            <a:off x="4141849" y="2717875"/>
            <a:ext cx="383100" cy="341100"/>
          </a:xfrm>
          <a:prstGeom prst="rightArrow">
            <a:avLst>
              <a:gd fmla="val 50000" name="adj1"/>
              <a:gd fmla="val 50000" name="adj2"/>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2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cxnSp>
        <p:nvCxnSpPr>
          <p:cNvPr id="130" name="Google Shape;130;p20"/>
          <p:cNvCxnSpPr/>
          <p:nvPr/>
        </p:nvCxnSpPr>
        <p:spPr>
          <a:xfrm>
            <a:off x="5100125" y="541375"/>
            <a:ext cx="4044000" cy="0"/>
          </a:xfrm>
          <a:prstGeom prst="straightConnector1">
            <a:avLst/>
          </a:prstGeom>
          <a:noFill/>
          <a:ln cap="flat" cmpd="sng" w="38100">
            <a:solidFill>
              <a:srgbClr val="1C3B6A"/>
            </a:solidFill>
            <a:prstDash val="solid"/>
            <a:round/>
            <a:headEnd len="med" w="med" type="none"/>
            <a:tailEnd len="med" w="med" type="none"/>
          </a:ln>
        </p:spPr>
      </p:cxnSp>
      <p:sp>
        <p:nvSpPr>
          <p:cNvPr id="131" name="Google Shape;131;p20"/>
          <p:cNvSpPr txBox="1"/>
          <p:nvPr/>
        </p:nvSpPr>
        <p:spPr>
          <a:xfrm>
            <a:off x="5126150" y="95000"/>
            <a:ext cx="40494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1700">
                <a:latin typeface="Fira Sans Extra Condensed"/>
                <a:ea typeface="Fira Sans Extra Condensed"/>
                <a:cs typeface="Fira Sans Extra Condensed"/>
                <a:sym typeface="Fira Sans Extra Condensed"/>
              </a:rPr>
              <a:t>Processing Uncertainty  </a:t>
            </a:r>
            <a:r>
              <a:rPr b="1" lang="es" sz="1700">
                <a:solidFill>
                  <a:srgbClr val="000000"/>
                </a:solidFill>
                <a:latin typeface="Fira Sans Extra Condensed"/>
                <a:ea typeface="Fira Sans Extra Condensed"/>
                <a:cs typeface="Fira Sans Extra Condensed"/>
                <a:sym typeface="Fira Sans Extra Condensed"/>
              </a:rPr>
              <a:t>/ </a:t>
            </a:r>
            <a:r>
              <a:rPr b="1" lang="es" sz="1700">
                <a:solidFill>
                  <a:schemeClr val="dk1"/>
                </a:solidFill>
                <a:latin typeface="Fira Sans Extra Condensed"/>
                <a:ea typeface="Fira Sans Extra Condensed"/>
                <a:cs typeface="Fira Sans Extra Condensed"/>
                <a:sym typeface="Fira Sans Extra Condensed"/>
              </a:rPr>
              <a:t>Statistical Approach</a:t>
            </a:r>
            <a:endParaRPr b="1" sz="1700">
              <a:solidFill>
                <a:srgbClr val="000000"/>
              </a:solidFill>
              <a:latin typeface="Fira Sans Extra Condensed"/>
              <a:ea typeface="Fira Sans Extra Condensed"/>
              <a:cs typeface="Fira Sans Extra Condensed"/>
              <a:sym typeface="Fira Sans Extra Condensed"/>
            </a:endParaRPr>
          </a:p>
        </p:txBody>
      </p:sp>
      <p:sp>
        <p:nvSpPr>
          <p:cNvPr id="132" name="Google Shape;132;p20"/>
          <p:cNvSpPr/>
          <p:nvPr/>
        </p:nvSpPr>
        <p:spPr>
          <a:xfrm>
            <a:off x="1947000" y="1354613"/>
            <a:ext cx="5250000" cy="906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sz="2000">
                <a:latin typeface="Fira Sans Extra Condensed"/>
                <a:ea typeface="Fira Sans Extra Condensed"/>
                <a:cs typeface="Fira Sans Extra Condensed"/>
                <a:sym typeface="Fira Sans Extra Condensed"/>
              </a:rPr>
              <a:t>IPCW (</a:t>
            </a:r>
            <a:r>
              <a:rPr b="1" lang="es" sz="2000">
                <a:solidFill>
                  <a:schemeClr val="dk1"/>
                </a:solidFill>
                <a:highlight>
                  <a:srgbClr val="FFFFFF"/>
                </a:highlight>
                <a:latin typeface="Fira Sans Extra Condensed"/>
                <a:ea typeface="Fira Sans Extra Condensed"/>
                <a:cs typeface="Fira Sans Extra Condensed"/>
                <a:sym typeface="Fira Sans Extra Condensed"/>
              </a:rPr>
              <a:t>Inverse Probability Censoring Weighting</a:t>
            </a:r>
            <a:r>
              <a:rPr b="1" lang="es" sz="2000">
                <a:latin typeface="Fira Sans Extra Condensed"/>
                <a:ea typeface="Fira Sans Extra Condensed"/>
                <a:cs typeface="Fira Sans Extra Condensed"/>
                <a:sym typeface="Fira Sans Extra Condensed"/>
              </a:rPr>
              <a:t>)</a:t>
            </a:r>
            <a:endParaRPr b="1" sz="2000">
              <a:latin typeface="Fira Sans Extra Condensed"/>
              <a:ea typeface="Fira Sans Extra Condensed"/>
              <a:cs typeface="Fira Sans Extra Condensed"/>
              <a:sym typeface="Fira Sans Extra Condensed"/>
            </a:endParaRPr>
          </a:p>
          <a:p>
            <a:pPr indent="0" lvl="0" marL="0" rtl="0" algn="l">
              <a:spcBef>
                <a:spcPts val="0"/>
              </a:spcBef>
              <a:spcAft>
                <a:spcPts val="0"/>
              </a:spcAft>
              <a:buNone/>
            </a:pPr>
            <a:r>
              <a:t/>
            </a:r>
            <a:endParaRPr b="1" sz="2000">
              <a:latin typeface="Fira Sans Extra Condensed"/>
              <a:ea typeface="Fira Sans Extra Condensed"/>
              <a:cs typeface="Fira Sans Extra Condensed"/>
              <a:sym typeface="Fira Sans Extra Condensed"/>
            </a:endParaRPr>
          </a:p>
          <a:p>
            <a:pPr indent="0" lvl="0" marL="0" rtl="0" algn="ctr">
              <a:spcBef>
                <a:spcPts val="0"/>
              </a:spcBef>
              <a:spcAft>
                <a:spcPts val="0"/>
              </a:spcAft>
              <a:buNone/>
            </a:pPr>
            <a:r>
              <a:rPr b="1" lang="es" sz="2000">
                <a:latin typeface="Fira Sans Extra Condensed"/>
                <a:ea typeface="Fira Sans Extra Condensed"/>
                <a:cs typeface="Fira Sans Extra Condensed"/>
                <a:sym typeface="Fira Sans Extra Condensed"/>
              </a:rPr>
              <a:t>중도절</a:t>
            </a:r>
            <a:r>
              <a:rPr b="1" lang="es" sz="2000">
                <a:latin typeface="Fira Sans Extra Condensed"/>
                <a:ea typeface="Fira Sans Extra Condensed"/>
                <a:cs typeface="Fira Sans Extra Condensed"/>
                <a:sym typeface="Fira Sans Extra Condensed"/>
              </a:rPr>
              <a:t>단 </a:t>
            </a:r>
            <a:r>
              <a:rPr b="1" lang="es" sz="2000">
                <a:latin typeface="Fira Sans Extra Condensed"/>
                <a:ea typeface="Fira Sans Extra Condensed"/>
                <a:cs typeface="Fira Sans Extra Condensed"/>
                <a:sym typeface="Fira Sans Extra Condensed"/>
              </a:rPr>
              <a:t>역확률 가중치</a:t>
            </a:r>
            <a:endParaRPr b="1" sz="2000">
              <a:latin typeface="Fira Sans Extra Condensed"/>
              <a:ea typeface="Fira Sans Extra Condensed"/>
              <a:cs typeface="Fira Sans Extra Condensed"/>
              <a:sym typeface="Fira Sans Extra Condensed"/>
            </a:endParaRPr>
          </a:p>
        </p:txBody>
      </p:sp>
      <p:sp>
        <p:nvSpPr>
          <p:cNvPr id="133" name="Google Shape;133;p20"/>
          <p:cNvSpPr txBox="1"/>
          <p:nvPr/>
        </p:nvSpPr>
        <p:spPr>
          <a:xfrm>
            <a:off x="1082400" y="2844500"/>
            <a:ext cx="6979200" cy="8466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100000"/>
              </a:lnSpc>
              <a:spcBef>
                <a:spcPts val="1200"/>
              </a:spcBef>
              <a:spcAft>
                <a:spcPts val="0"/>
              </a:spcAft>
              <a:buNone/>
            </a:pPr>
            <a:r>
              <a:rPr b="1" lang="es" sz="1100">
                <a:solidFill>
                  <a:srgbClr val="333333"/>
                </a:solidFill>
              </a:rPr>
              <a:t>1. 관심 </a:t>
            </a:r>
            <a:r>
              <a:rPr b="1" lang="es" sz="1100">
                <a:solidFill>
                  <a:srgbClr val="333333"/>
                </a:solidFill>
              </a:rPr>
              <a:t>이벤트까지의 시간 및 중도절단에 대한 측정된 예후 요인으로 인한 유의미한 중도절단을 조정</a:t>
            </a:r>
            <a:endParaRPr b="1" sz="1100">
              <a:solidFill>
                <a:srgbClr val="333333"/>
              </a:solidFill>
            </a:endParaRPr>
          </a:p>
          <a:p>
            <a:pPr indent="0" lvl="0" marL="0" rtl="0" algn="l">
              <a:lnSpc>
                <a:spcPct val="100000"/>
              </a:lnSpc>
              <a:spcBef>
                <a:spcPts val="1200"/>
              </a:spcBef>
              <a:spcAft>
                <a:spcPts val="1200"/>
              </a:spcAft>
              <a:buNone/>
            </a:pPr>
            <a:r>
              <a:rPr b="1" lang="es" sz="1100">
                <a:solidFill>
                  <a:srgbClr val="333333"/>
                </a:solidFill>
              </a:rPr>
              <a:t>2.  측정되지 않은 요인으로 인한 중도절단과 실패 사이의 residual dependence에 대한 추론의 민감도를 정량화</a:t>
            </a:r>
            <a:endParaRPr b="1" sz="1100">
              <a:solidFill>
                <a:srgbClr val="333333"/>
              </a:solidFill>
            </a:endParaRPr>
          </a:p>
        </p:txBody>
      </p:sp>
      <p:sp>
        <p:nvSpPr>
          <p:cNvPr id="134" name="Google Shape;134;p20"/>
          <p:cNvSpPr txBox="1"/>
          <p:nvPr/>
        </p:nvSpPr>
        <p:spPr>
          <a:xfrm>
            <a:off x="1082400" y="4490825"/>
            <a:ext cx="6979200" cy="369300"/>
          </a:xfrm>
          <a:prstGeom prst="rect">
            <a:avLst/>
          </a:prstGeom>
          <a:solidFill>
            <a:schemeClr val="lt2"/>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200">
                <a:solidFill>
                  <a:schemeClr val="dk1"/>
                </a:solidFill>
                <a:latin typeface="Fira Sans Extra Condensed"/>
                <a:ea typeface="Fira Sans Extra Condensed"/>
                <a:cs typeface="Fira Sans Extra Condensed"/>
                <a:sym typeface="Fira Sans Extra Condensed"/>
              </a:rPr>
              <a:t>∴  시간</a:t>
            </a:r>
            <a:r>
              <a:rPr b="1" lang="es" sz="1200">
                <a:solidFill>
                  <a:schemeClr val="dk1"/>
                </a:solidFill>
                <a:latin typeface="Fira Sans Extra Condensed"/>
                <a:ea typeface="Fira Sans Extra Condensed"/>
                <a:cs typeface="Fira Sans Extra Condensed"/>
                <a:sym typeface="Fira Sans Extra Condensed"/>
              </a:rPr>
              <a:t>에  따른 데이터의 개별적인 관측치의 갑작스러운 변경에 따른 편향치 감소 및 결측치 포함되어있는 데이터 조정</a:t>
            </a:r>
            <a:endParaRPr b="1" sz="1200">
              <a:solidFill>
                <a:schemeClr val="dk1"/>
              </a:solidFill>
              <a:latin typeface="Fira Sans Extra Condensed"/>
              <a:ea typeface="Fira Sans Extra Condensed"/>
              <a:cs typeface="Fira Sans Extra Condensed"/>
              <a:sym typeface="Fira Sans Extra Condense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cxnSp>
        <p:nvCxnSpPr>
          <p:cNvPr id="140" name="Google Shape;140;p21"/>
          <p:cNvCxnSpPr/>
          <p:nvPr/>
        </p:nvCxnSpPr>
        <p:spPr>
          <a:xfrm>
            <a:off x="5100125" y="541375"/>
            <a:ext cx="4044000" cy="0"/>
          </a:xfrm>
          <a:prstGeom prst="straightConnector1">
            <a:avLst/>
          </a:prstGeom>
          <a:noFill/>
          <a:ln cap="flat" cmpd="sng" w="38100">
            <a:solidFill>
              <a:srgbClr val="1C3B6A"/>
            </a:solidFill>
            <a:prstDash val="solid"/>
            <a:round/>
            <a:headEnd len="med" w="med" type="none"/>
            <a:tailEnd len="med" w="med" type="none"/>
          </a:ln>
        </p:spPr>
      </p:cxnSp>
      <p:sp>
        <p:nvSpPr>
          <p:cNvPr id="141" name="Google Shape;141;p21"/>
          <p:cNvSpPr txBox="1"/>
          <p:nvPr/>
        </p:nvSpPr>
        <p:spPr>
          <a:xfrm>
            <a:off x="5126150" y="95000"/>
            <a:ext cx="40494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1700">
                <a:latin typeface="Fira Sans Extra Condensed"/>
                <a:ea typeface="Fira Sans Extra Condensed"/>
                <a:cs typeface="Fira Sans Extra Condensed"/>
                <a:sym typeface="Fira Sans Extra Condensed"/>
              </a:rPr>
              <a:t>Processing Uncertainty  </a:t>
            </a:r>
            <a:r>
              <a:rPr b="1" lang="es" sz="1700">
                <a:solidFill>
                  <a:srgbClr val="000000"/>
                </a:solidFill>
                <a:latin typeface="Fira Sans Extra Condensed"/>
                <a:ea typeface="Fira Sans Extra Condensed"/>
                <a:cs typeface="Fira Sans Extra Condensed"/>
                <a:sym typeface="Fira Sans Extra Condensed"/>
              </a:rPr>
              <a:t>/ </a:t>
            </a:r>
            <a:r>
              <a:rPr b="1" lang="es" sz="1700">
                <a:solidFill>
                  <a:schemeClr val="dk1"/>
                </a:solidFill>
                <a:latin typeface="Fira Sans Extra Condensed"/>
                <a:ea typeface="Fira Sans Extra Condensed"/>
                <a:cs typeface="Fira Sans Extra Condensed"/>
                <a:sym typeface="Fira Sans Extra Condensed"/>
              </a:rPr>
              <a:t>Statistical Approach</a:t>
            </a:r>
            <a:endParaRPr b="1" sz="1700">
              <a:solidFill>
                <a:srgbClr val="000000"/>
              </a:solidFill>
              <a:latin typeface="Fira Sans Extra Condensed"/>
              <a:ea typeface="Fira Sans Extra Condensed"/>
              <a:cs typeface="Fira Sans Extra Condensed"/>
              <a:sym typeface="Fira Sans Extra Condensed"/>
            </a:endParaRPr>
          </a:p>
        </p:txBody>
      </p:sp>
      <p:sp>
        <p:nvSpPr>
          <p:cNvPr id="142" name="Google Shape;142;p21"/>
          <p:cNvSpPr/>
          <p:nvPr/>
        </p:nvSpPr>
        <p:spPr>
          <a:xfrm>
            <a:off x="1947000" y="906200"/>
            <a:ext cx="5250000" cy="906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s" sz="2000">
                <a:solidFill>
                  <a:schemeClr val="dk1"/>
                </a:solidFill>
                <a:latin typeface="Fira Sans Extra Condensed"/>
                <a:ea typeface="Fira Sans Extra Condensed"/>
                <a:cs typeface="Fira Sans Extra Condensed"/>
                <a:sym typeface="Fira Sans Extra Condensed"/>
              </a:rPr>
              <a:t>IPCW (</a:t>
            </a:r>
            <a:r>
              <a:rPr b="1" lang="es" sz="2000">
                <a:solidFill>
                  <a:schemeClr val="dk1"/>
                </a:solidFill>
                <a:highlight>
                  <a:schemeClr val="lt1"/>
                </a:highlight>
                <a:latin typeface="Fira Sans Extra Condensed"/>
                <a:ea typeface="Fira Sans Extra Condensed"/>
                <a:cs typeface="Fira Sans Extra Condensed"/>
                <a:sym typeface="Fira Sans Extra Condensed"/>
              </a:rPr>
              <a:t>Inverse Probability Censoring Weighting</a:t>
            </a:r>
            <a:r>
              <a:rPr b="1" lang="es" sz="2000">
                <a:solidFill>
                  <a:schemeClr val="dk1"/>
                </a:solidFill>
                <a:latin typeface="Fira Sans Extra Condensed"/>
                <a:ea typeface="Fira Sans Extra Condensed"/>
                <a:cs typeface="Fira Sans Extra Condensed"/>
                <a:sym typeface="Fira Sans Extra Condensed"/>
              </a:rPr>
              <a:t>)</a:t>
            </a:r>
            <a:endParaRPr b="1" sz="2000">
              <a:solidFill>
                <a:schemeClr val="dk1"/>
              </a:solidFill>
              <a:latin typeface="Fira Sans Extra Condensed"/>
              <a:ea typeface="Fira Sans Extra Condensed"/>
              <a:cs typeface="Fira Sans Extra Condensed"/>
              <a:sym typeface="Fira Sans Extra Condensed"/>
            </a:endParaRPr>
          </a:p>
          <a:p>
            <a:pPr indent="0" lvl="0" marL="0" rtl="0" algn="l">
              <a:spcBef>
                <a:spcPts val="0"/>
              </a:spcBef>
              <a:spcAft>
                <a:spcPts val="0"/>
              </a:spcAft>
              <a:buClr>
                <a:schemeClr val="dk1"/>
              </a:buClr>
              <a:buSzPts val="1100"/>
              <a:buFont typeface="Arial"/>
              <a:buNone/>
            </a:pPr>
            <a:r>
              <a:t/>
            </a:r>
            <a:endParaRPr b="1" sz="2000">
              <a:solidFill>
                <a:schemeClr val="dk1"/>
              </a:solidFill>
              <a:latin typeface="Fira Sans Extra Condensed"/>
              <a:ea typeface="Fira Sans Extra Condensed"/>
              <a:cs typeface="Fira Sans Extra Condensed"/>
              <a:sym typeface="Fira Sans Extra Condensed"/>
            </a:endParaRPr>
          </a:p>
          <a:p>
            <a:pPr indent="0" lvl="0" marL="0" rtl="0" algn="ctr">
              <a:spcBef>
                <a:spcPts val="0"/>
              </a:spcBef>
              <a:spcAft>
                <a:spcPts val="0"/>
              </a:spcAft>
              <a:buNone/>
            </a:pPr>
            <a:r>
              <a:rPr b="1" lang="es" sz="2000">
                <a:solidFill>
                  <a:schemeClr val="dk1"/>
                </a:solidFill>
                <a:latin typeface="Fira Sans Extra Condensed"/>
                <a:ea typeface="Fira Sans Extra Condensed"/>
                <a:cs typeface="Fira Sans Extra Condensed"/>
                <a:sym typeface="Fira Sans Extra Condensed"/>
              </a:rPr>
              <a:t>중도절단 역확률 가중치</a:t>
            </a:r>
            <a:endParaRPr b="1" sz="2000">
              <a:latin typeface="Fira Sans Extra Condensed"/>
              <a:ea typeface="Fira Sans Extra Condensed"/>
              <a:cs typeface="Fira Sans Extra Condensed"/>
              <a:sym typeface="Fira Sans Extra Condensed"/>
            </a:endParaRPr>
          </a:p>
        </p:txBody>
      </p:sp>
      <p:sp>
        <p:nvSpPr>
          <p:cNvPr id="143" name="Google Shape;143;p21"/>
          <p:cNvSpPr txBox="1"/>
          <p:nvPr/>
        </p:nvSpPr>
        <p:spPr>
          <a:xfrm>
            <a:off x="1447775" y="2003375"/>
            <a:ext cx="6310800" cy="28383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317500" lvl="0" marL="457200" rtl="0" algn="l">
              <a:lnSpc>
                <a:spcPct val="200000"/>
              </a:lnSpc>
              <a:spcBef>
                <a:spcPts val="1200"/>
              </a:spcBef>
              <a:spcAft>
                <a:spcPts val="0"/>
              </a:spcAft>
              <a:buClr>
                <a:srgbClr val="333333"/>
              </a:buClr>
              <a:buSzPts val="1400"/>
              <a:buChar char="●"/>
            </a:pPr>
            <a:r>
              <a:rPr b="1" lang="es">
                <a:solidFill>
                  <a:srgbClr val="333333"/>
                </a:solidFill>
              </a:rPr>
              <a:t>기본적으로 로지스틱 회귀분석 모델에서 사용됨</a:t>
            </a:r>
            <a:endParaRPr b="1" sz="100">
              <a:solidFill>
                <a:srgbClr val="333333"/>
              </a:solidFill>
            </a:endParaRPr>
          </a:p>
          <a:p>
            <a:pPr indent="-317500" lvl="0" marL="457200" rtl="0" algn="l">
              <a:lnSpc>
                <a:spcPct val="115000"/>
              </a:lnSpc>
              <a:spcBef>
                <a:spcPts val="0"/>
              </a:spcBef>
              <a:spcAft>
                <a:spcPts val="0"/>
              </a:spcAft>
              <a:buClr>
                <a:srgbClr val="333333"/>
              </a:buClr>
              <a:buSzPts val="1400"/>
              <a:buChar char="●"/>
            </a:pPr>
            <a:r>
              <a:rPr b="1" lang="es">
                <a:solidFill>
                  <a:srgbClr val="333333"/>
                </a:solidFill>
              </a:rPr>
              <a:t>다음과 같이 관측된 데이터                                     drawn i.i.d 가 있을 때</a:t>
            </a:r>
            <a:endParaRPr b="1">
              <a:solidFill>
                <a:srgbClr val="333333"/>
              </a:solidFill>
            </a:endParaRPr>
          </a:p>
          <a:p>
            <a:pPr indent="-317500" lvl="1" marL="914400" rtl="0" algn="l">
              <a:lnSpc>
                <a:spcPct val="115000"/>
              </a:lnSpc>
              <a:spcBef>
                <a:spcPts val="0"/>
              </a:spcBef>
              <a:spcAft>
                <a:spcPts val="0"/>
              </a:spcAft>
              <a:buClr>
                <a:srgbClr val="333333"/>
              </a:buClr>
              <a:buSzPts val="1400"/>
              <a:buChar char="○"/>
            </a:pPr>
            <a:r>
              <a:rPr b="1" lang="es">
                <a:solidFill>
                  <a:srgbClr val="333333"/>
                </a:solidFill>
              </a:rPr>
              <a:t>X is covariate for outcome model</a:t>
            </a:r>
            <a:endParaRPr b="1">
              <a:solidFill>
                <a:srgbClr val="333333"/>
              </a:solidFill>
            </a:endParaRPr>
          </a:p>
          <a:p>
            <a:pPr indent="-317500" lvl="1" marL="914400" rtl="0" algn="l">
              <a:lnSpc>
                <a:spcPct val="115000"/>
              </a:lnSpc>
              <a:spcBef>
                <a:spcPts val="0"/>
              </a:spcBef>
              <a:spcAft>
                <a:spcPts val="0"/>
              </a:spcAft>
              <a:buClr>
                <a:srgbClr val="333333"/>
              </a:buClr>
              <a:buSzPts val="1400"/>
              <a:buChar char="○"/>
            </a:pPr>
            <a:r>
              <a:rPr b="1" lang="es">
                <a:solidFill>
                  <a:srgbClr val="333333"/>
                </a:solidFill>
              </a:rPr>
              <a:t>Z is covariate for missing mechanism model</a:t>
            </a:r>
            <a:endParaRPr b="1">
              <a:solidFill>
                <a:srgbClr val="333333"/>
              </a:solidFill>
            </a:endParaRPr>
          </a:p>
          <a:p>
            <a:pPr indent="-317500" lvl="1" marL="914400" rtl="0" algn="l">
              <a:lnSpc>
                <a:spcPct val="115000"/>
              </a:lnSpc>
              <a:spcBef>
                <a:spcPts val="0"/>
              </a:spcBef>
              <a:spcAft>
                <a:spcPts val="0"/>
              </a:spcAft>
              <a:buClr>
                <a:srgbClr val="333333"/>
              </a:buClr>
              <a:buSzPts val="1400"/>
              <a:buChar char="○"/>
            </a:pPr>
            <a:r>
              <a:rPr b="1" lang="es">
                <a:solidFill>
                  <a:srgbClr val="333333"/>
                </a:solidFill>
              </a:rPr>
              <a:t>R is the missing indicator</a:t>
            </a:r>
            <a:endParaRPr b="1">
              <a:solidFill>
                <a:srgbClr val="333333"/>
              </a:solidFill>
            </a:endParaRPr>
          </a:p>
          <a:p>
            <a:pPr indent="-317500" lvl="1" marL="914400" rtl="0" algn="l">
              <a:lnSpc>
                <a:spcPct val="200000"/>
              </a:lnSpc>
              <a:spcBef>
                <a:spcPts val="0"/>
              </a:spcBef>
              <a:spcAft>
                <a:spcPts val="0"/>
              </a:spcAft>
              <a:buClr>
                <a:srgbClr val="333333"/>
              </a:buClr>
              <a:buSzPts val="1400"/>
              <a:buChar char="○"/>
            </a:pPr>
            <a:r>
              <a:rPr b="1" lang="es">
                <a:solidFill>
                  <a:srgbClr val="333333"/>
                </a:solidFill>
              </a:rPr>
              <a:t>Y is dependent variable</a:t>
            </a:r>
            <a:endParaRPr b="1" sz="100">
              <a:solidFill>
                <a:srgbClr val="333333"/>
              </a:solidFill>
            </a:endParaRPr>
          </a:p>
          <a:p>
            <a:pPr indent="-317500" lvl="0" marL="457200" rtl="0" algn="l">
              <a:lnSpc>
                <a:spcPct val="200000"/>
              </a:lnSpc>
              <a:spcBef>
                <a:spcPts val="0"/>
              </a:spcBef>
              <a:spcAft>
                <a:spcPts val="0"/>
              </a:spcAft>
              <a:buClr>
                <a:srgbClr val="333333"/>
              </a:buClr>
              <a:buSzPts val="1400"/>
              <a:buChar char="●"/>
            </a:pPr>
            <a:r>
              <a:rPr b="1" lang="es">
                <a:solidFill>
                  <a:srgbClr val="333333"/>
                </a:solidFill>
              </a:rPr>
              <a:t>IPCW가 적용된 통계량은 다음과 같다</a:t>
            </a:r>
            <a:endParaRPr b="1">
              <a:solidFill>
                <a:srgbClr val="333333"/>
              </a:solidFill>
            </a:endParaRPr>
          </a:p>
          <a:p>
            <a:pPr indent="0" lvl="0" marL="0" rtl="0" algn="l">
              <a:lnSpc>
                <a:spcPct val="200000"/>
              </a:lnSpc>
              <a:spcBef>
                <a:spcPts val="1200"/>
              </a:spcBef>
              <a:spcAft>
                <a:spcPts val="1200"/>
              </a:spcAft>
              <a:buNone/>
            </a:pPr>
            <a:r>
              <a:t/>
            </a:r>
            <a:endParaRPr b="1">
              <a:solidFill>
                <a:srgbClr val="333333"/>
              </a:solidFill>
            </a:endParaRPr>
          </a:p>
        </p:txBody>
      </p:sp>
      <p:pic>
        <p:nvPicPr>
          <p:cNvPr descr="&lt;math xmlns=&quot;http://www.w3.org/1998/Math/MathML&quot;&gt;&lt;msubsup&gt;&lt;mfenced open=&quot;{&quot; close=&quot;}&quot;&gt;&lt;mfenced&gt;&lt;mrow&gt;&lt;msub&gt;&lt;mi&gt;X&lt;/mi&gt;&lt;mi&gt;i&lt;/mi&gt;&lt;/msub&gt;&lt;mo&gt;,&lt;/mo&gt;&lt;msub&gt;&lt;mi&gt;R&lt;/mi&gt;&lt;mi&gt;i&lt;/mi&gt;&lt;/msub&gt;&lt;mo&gt;,&lt;/mo&gt;&lt;msub&gt;&lt;mi&gt;Z&lt;/mi&gt;&lt;mi&gt;i&lt;/mi&gt;&lt;/msub&gt;&lt;mo&gt;,&lt;/mo&gt;&lt;msub&gt;&lt;mi&gt;Y&lt;/mi&gt;&lt;mi&gt;i&lt;/mi&gt;&lt;/msub&gt;&lt;/mrow&gt;&lt;/mfenced&gt;&lt;/mfenced&gt;&lt;mrow&gt;&lt;mi&gt;i&lt;/mi&gt;&lt;mo&gt;=&lt;/mo&gt;&lt;mn&gt;1&lt;/mn&gt;&lt;/mrow&gt;&lt;mi&gt;n&lt;/mi&gt;&lt;/msubsup&gt;&lt;/math&gt;" id="144" name="Google Shape;144;p21" title="open curly brackets open parentheses X subscript i comma R subscript i comma Z subscript i comma Y subscript i close parentheses close curly brackets subscript i equals 1 end subscript superscript n"/>
          <p:cNvPicPr preferRelativeResize="0"/>
          <p:nvPr/>
        </p:nvPicPr>
        <p:blipFill>
          <a:blip r:embed="rId3">
            <a:alphaModFix/>
          </a:blip>
          <a:stretch>
            <a:fillRect/>
          </a:stretch>
        </p:blipFill>
        <p:spPr>
          <a:xfrm>
            <a:off x="4199462" y="2442510"/>
            <a:ext cx="1681400" cy="339700"/>
          </a:xfrm>
          <a:prstGeom prst="rect">
            <a:avLst/>
          </a:prstGeom>
          <a:noFill/>
          <a:ln>
            <a:noFill/>
          </a:ln>
        </p:spPr>
      </p:pic>
      <p:pic>
        <p:nvPicPr>
          <p:cNvPr id="145" name="Google Shape;145;p21"/>
          <p:cNvPicPr preferRelativeResize="0"/>
          <p:nvPr/>
        </p:nvPicPr>
        <p:blipFill>
          <a:blip r:embed="rId4">
            <a:alphaModFix/>
          </a:blip>
          <a:stretch>
            <a:fillRect/>
          </a:stretch>
        </p:blipFill>
        <p:spPr>
          <a:xfrm>
            <a:off x="2287375" y="4133362"/>
            <a:ext cx="4044001" cy="610238"/>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Project Manager's Dream Monthly Report Infographics by Slidesgo">
  <a:themeElements>
    <a:clrScheme name="Simple Light">
      <a:dk1>
        <a:srgbClr val="000000"/>
      </a:dk1>
      <a:lt1>
        <a:srgbClr val="FFFFFF"/>
      </a:lt1>
      <a:dk2>
        <a:srgbClr val="595959"/>
      </a:dk2>
      <a:lt2>
        <a:srgbClr val="F7F7F7"/>
      </a:lt2>
      <a:accent1>
        <a:srgbClr val="C8DDA4"/>
      </a:accent1>
      <a:accent2>
        <a:srgbClr val="B2D9AB"/>
      </a:accent2>
      <a:accent3>
        <a:srgbClr val="87BC9E"/>
      </a:accent3>
      <a:accent4>
        <a:srgbClr val="395B8E"/>
      </a:accent4>
      <a:accent5>
        <a:srgbClr val="1C3B6A"/>
      </a:accent5>
      <a:accent6>
        <a:srgbClr val="1C3B6A"/>
      </a:accent6>
      <a:hlink>
        <a:srgbClr val="1C3B6A"/>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